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27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28.xml" ContentType="application/vnd.openxmlformats-officedocument.presentationml.notesSlide+xml"/>
  <Override PartName="/ppt/comments/comment7.xml" ContentType="application/vnd.openxmlformats-officedocument.presentationml.comments+xml"/>
  <Override PartName="/ppt/notesSlides/notesSlide29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30.xml" ContentType="application/vnd.openxmlformats-officedocument.presentationml.notesSlide+xml"/>
  <Override PartName="/ppt/comments/comment9.xml" ContentType="application/vnd.openxmlformats-officedocument.presentationml.comment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comments/comment11.xml" ContentType="application/vnd.openxmlformats-officedocument.presentationml.comment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omments/comment12.xml" ContentType="application/vnd.openxmlformats-officedocument.presentationml.comments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comments/comment13.xml" ContentType="application/vnd.openxmlformats-officedocument.presentationml.comments+xml"/>
  <Override PartName="/ppt/notesSlides/notesSlide4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08" r:id="rId9"/>
    <p:sldId id="264" r:id="rId10"/>
    <p:sldId id="265" r:id="rId11"/>
    <p:sldId id="266" r:id="rId12"/>
    <p:sldId id="267" r:id="rId13"/>
    <p:sldId id="314" r:id="rId14"/>
    <p:sldId id="310" r:id="rId15"/>
    <p:sldId id="311" r:id="rId16"/>
    <p:sldId id="312" r:id="rId17"/>
    <p:sldId id="313" r:id="rId18"/>
    <p:sldId id="315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7" r:id="rId49"/>
    <p:sldId id="304" r:id="rId50"/>
    <p:sldId id="305" r:id="rId51"/>
    <p:sldId id="306" r:id="rId52"/>
  </p:sldIdLst>
  <p:sldSz cx="12192000" cy="6858000"/>
  <p:notesSz cx="6858000" cy="9144000"/>
  <p:embeddedFontLst>
    <p:embeddedFont>
      <p:font typeface="Overlock" panose="020B0604020202020204" charset="0"/>
      <p:regular r:id="rId54"/>
      <p:bold r:id="rId55"/>
      <p:italic r:id="rId56"/>
      <p:boldItalic r:id="rId57"/>
    </p:embeddedFont>
    <p:embeddedFont>
      <p:font typeface="Love Ya Like A Sister" panose="02000000000000000000" pitchFamily="2" charset="0"/>
      <p:regular r:id="rId58"/>
    </p:embeddedFont>
    <p:embeddedFont>
      <p:font typeface="Coming Soon" panose="02000000000000000000" pitchFamily="2" charset="0"/>
      <p:regular r:id="rId59"/>
    </p:embeddedFont>
    <p:embeddedFont>
      <p:font typeface="Calibri" panose="020F0502020204030204" pitchFamily="34" charset="0"/>
      <p:regular r:id="rId60"/>
      <p:bold r:id="rId61"/>
      <p:italic r:id="rId62"/>
      <p:boldItalic r:id="rId6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Seção Padrão" id="{0A6BF741-5818-43C0-BB4E-4AE997E28F7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308"/>
            <p14:sldId id="264"/>
            <p14:sldId id="265"/>
            <p14:sldId id="266"/>
            <p14:sldId id="267"/>
          </p14:sldIdLst>
        </p14:section>
        <p14:section name="Seção do Resumo" id="{F9580260-25F9-40C2-9913-B347AC73F7F6}">
          <p14:sldIdLst>
            <p14:sldId id="314"/>
          </p14:sldIdLst>
        </p14:section>
        <p14:section name=" Objeto da proposta Cuidado e Proteção" id="{5F6BC9A1-B497-4378-B42C-09905DA8D06A}">
          <p14:sldIdLst>
            <p14:sldId id="310"/>
          </p14:sldIdLst>
        </p14:section>
        <p14:section name=" Objeto da proposta Cuidado e Proteção" id="{E3AF44CC-6182-4A39-82BE-091AE6962E6E}">
          <p14:sldIdLst>
            <p14:sldId id="311"/>
          </p14:sldIdLst>
        </p14:section>
        <p14:section name=" Objeto da proposta Cuidado e Proteção" id="{3CA633B9-242E-455F-82E1-A75B8FF244E6}">
          <p14:sldIdLst>
            <p14:sldId id="312"/>
          </p14:sldIdLst>
        </p14:section>
        <p14:section name=" Objeto da proposta Cuidado e Proteção" id="{5DA363BE-5E50-4576-BE87-92F62A9FC5FB}">
          <p14:sldIdLst>
            <p14:sldId id="313"/>
          </p14:sldIdLst>
        </p14:section>
        <p14:section name="Seção do Resumo" id="{A854B80D-B2D5-44DC-8A88-168736227800}">
          <p14:sldIdLst>
            <p14:sldId id="315"/>
          </p14:sldIdLst>
        </p14:section>
        <p14:section name="O que propomos   " id="{7F6CF303-5755-493A-BDE0-8CA0E697E348}">
          <p14:sldIdLst>
            <p14:sldId id="274"/>
          </p14:sldIdLst>
        </p14:section>
        <p14:section name="O que propomos   " id="{509140EB-82A4-4ADE-9365-F36D1145EAFA}">
          <p14:sldIdLst>
            <p14:sldId id="275"/>
          </p14:sldIdLst>
        </p14:section>
        <p14:section name="O que propomos     " id="{1D774ED6-AFB2-4FE8-A5A4-E3977421142E}">
          <p14:sldIdLst>
            <p14:sldId id="276"/>
          </p14:sldIdLst>
        </p14:section>
        <p14:section name="O que propomos     " id="{03081826-D36A-446F-9B16-FAEF3782266D}">
          <p14:sldIdLst>
            <p14:sldId id="277"/>
          </p14:sldIdLst>
        </p14:section>
        <p14:section name="O que propomos     " id="{1541B5C2-7474-4981-A3FA-D90D9AFF0E49}">
          <p14:sldIdLst>
            <p14:sldId id="278"/>
          </p14:sldIdLst>
        </p14:section>
        <p14:section name="O que propomos     " id="{1B1ABC09-5953-4F26-A8CF-8AF776EDDA84}">
          <p14:sldIdLst>
            <p14:sldId id="279"/>
          </p14:sldIdLst>
        </p14:section>
        <p14:section name="O que propomos     " id="{EBB2E00B-FA63-442D-AB8E-CA701C9A6A8D}">
          <p14:sldIdLst>
            <p14:sldId id="280"/>
          </p14:sldIdLst>
        </p14:section>
        <p14:section name="O que propomos     " id="{82E10451-D674-4E35-9513-DEFC4D2092F1}">
          <p14:sldIdLst>
            <p14:sldId id="281"/>
          </p14:sldIdLst>
        </p14:section>
        <p14:section name="O que propomos     " id="{F54EEB9B-0FE4-459D-B89A-D48E2E1E17DA}">
          <p14:sldIdLst>
            <p14:sldId id="282"/>
            <p14:sldId id="283"/>
            <p14:sldId id="284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7"/>
            <p14:sldId id="304"/>
            <p14:sldId id="305"/>
            <p14:sldId id="30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iane Schutt" initials="" lastIdx="4" clrIdx="0"/>
  <p:cmAuthor id="1" name="" initials="" lastIdx="40" clrIdx="1"/>
  <p:cmAuthor id="2" name="Eliane" initials="E" lastIdx="8" clrIdx="2">
    <p:extLst>
      <p:ext uri="{19B8F6BF-5375-455C-9EA6-DF929625EA0E}">
        <p15:presenceInfo xmlns:p15="http://schemas.microsoft.com/office/powerpoint/2012/main" userId="Elian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2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2A486AE5-7AC0-4E9F-8DE0-95FE6E0D88F9}">
  <a:tblStyle styleId="{2A486AE5-7AC0-4E9F-8DE0-95FE6E0D88F9}" styleName="Table_0">
    <a:wholeTbl>
      <a:tcTxStyle b="off" i="off">
        <a:font>
          <a:latin typeface="Coming Soon"/>
          <a:ea typeface="Coming Soon"/>
          <a:cs typeface="Coming Soon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rgbClr val="E6E9EF"/>
          </a:solidFill>
        </a:fill>
      </a:tcStyle>
    </a:band1H>
    <a:band1V>
      <a:tcStyle>
        <a:tcBdr/>
        <a:fill>
          <a:solidFill>
            <a:srgbClr val="E6E9EF"/>
          </a:solidFill>
        </a:fill>
      </a:tcStyle>
    </a:band1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lt1"/>
          </a:solidFill>
        </a:fill>
      </a:tcStyle>
    </a:lastRow>
    <a:firstRow>
      <a:tcTxStyle b="on" i="off">
        <a:font>
          <a:latin typeface="Coming Soon"/>
          <a:ea typeface="Coming Soon"/>
          <a:cs typeface="Coming Soon"/>
        </a:font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5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7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commentAuthors" Target="commentAuthors.xml"/><Relationship Id="rId69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2:52:57.510" idx="3">
    <p:pos x="6000" y="100"/>
    <p:text>As carinhas poderiam ser coloridas
-Eliane</p:text>
  </p:cm>
  <p:cm authorId="1" dt="2017-08-16T03:39:58.583" idx="2">
    <p:pos x="6000" y="0"/>
    <p:text>vou mexer nisso depois
-alba cerdeira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05:12.307" idx="6">
    <p:pos x="6000" y="0"/>
    <p:text>aumentar espaçamento entre a primeira frase e o texto com o marcador (flechinhas)
-Eliane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12:35.930" idx="8">
    <p:pos x="6000" y="0"/>
    <p:text>Adequar o título
-Eliane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41:51.262" idx="12">
    <p:pos x="6000" y="100"/>
    <p:text>carinhas do balão mais coloridas
-Eliane</p:text>
  </p:cm>
  <p:cm authorId="1" dt="2017-08-16T04:10:19.521" idx="11">
    <p:pos x="6000" y="0"/>
    <p:text>Altero depois
-alba cerdeira</p:tex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43:06.647" idx="14">
    <p:pos x="6000" y="100"/>
    <p:text>substituir coração pelo balão com carinhas coloridas
-Eliane</p:text>
  </p:cm>
  <p:cm authorId="1" dt="2017-08-16T04:14:38.924" idx="13">
    <p:pos x="6000" y="0"/>
    <p:text>com as anteriores
-alba cerdeira</p:tex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7-08-16T13:03:21.216" idx="4">
    <p:pos x="10" y="10"/>
    <p:text>A numeração em algarismos romanos está repetindo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7-08-16T13:04:20.994" idx="5">
    <p:pos x="10" y="10"/>
    <p:text>A numeração em algarismos romanos está repetindo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47:09.876" idx="17">
    <p:pos x="6000" y="100"/>
    <p:text>letras menos duras
-Eliane</p:text>
  </p:cm>
  <p:cm authorId="1" dt="2017-08-14T19:48:06.766" idx="16">
    <p:pos x="6000" y="0"/>
    <p:text>Adequar o título
-Eliane</p:text>
  </p:cm>
  <p:cm authorId="2" dt="2017-08-16T13:04:28.521" idx="6">
    <p:pos x="10" y="10"/>
    <p:text>A numeração em algarismos romanos está repetindo</p:text>
    <p:extLst>
      <p:ext uri="{C676402C-5697-4E1C-873F-D02D1690AC5C}">
        <p15:threadingInfo xmlns:p15="http://schemas.microsoft.com/office/powerpoint/2012/main" timeZoneBias="180"/>
      </p:ext>
    </p:extLst>
  </p:cm>
  <p:cm authorId="2" dt="2017-08-16T13:04:33.469" idx="7">
    <p:pos x="146" y="146"/>
    <p:text>no slide 36, entra uma frase por vez, neste, entram todas juntas. Pode deixar os dois iguais?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9:48:15.568" idx="18">
    <p:pos x="6000" y="0"/>
    <p:text>Adequar o título
-Eliane</p:text>
  </p:cm>
  <p:cm authorId="2" dt="2017-08-16T13:05:36.873" idx="8">
    <p:pos x="10" y="10"/>
    <p:text>A numeração em algarismos romanos está repetindo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9:48:48.816" idx="22">
    <p:pos x="6000" y="0"/>
    <p:text>Adequar o título
-Eliane</p:tex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3:55:30.774" idx="26">
    <p:pos x="6000" y="100"/>
    <p:text>letras menos duras
-Eliane</p:text>
  </p:cm>
  <p:cm authorId="1" dt="2017-08-14T19:49:12.882" idx="25">
    <p:pos x="6000" y="0"/>
    <p:text>Adequar o título
-Eliane</p:tex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9:38:47.041" idx="37">
    <p:pos x="6000" y="100"/>
    <p:text>letras menos duras
-Eliane</p:text>
  </p:cm>
  <p:cm authorId="1" dt="2017-08-14T19:50:04.272" idx="36">
    <p:pos x="6000" y="0"/>
    <p:text>Adequar o título
-Eliane</p:tex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14T19:50:26.860" idx="39">
    <p:pos x="6000" y="0"/>
    <p:text>Adequar o título
-Eliane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Char char="●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Char char="○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Char char="■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lang="pt-BR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08817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2614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74920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20579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78073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Shape 1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pt-BR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6157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2318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5" name="Shape 1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57135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8" name="Shape 1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50030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5" name="Shape 1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3346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23091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7220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85366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2" name="Shape 26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773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1" name="Shape 2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206816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80" name="Shape 28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34602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89" name="Shape 2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24605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8" name="Shape 2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6213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7" name="Shape 3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396250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6" name="Shape 31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21190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hape 3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5" name="Shape 3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035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3" name="Shape 3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11305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0" name="Shape 3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4842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5" name="Shape 3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120520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64" name="Shape 3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39364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1" name="Shape 3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922542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hape 3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8" name="Shape 3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08531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hape 3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5" name="Shape 3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91767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2" name="Shape 3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50498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1" name="Shape 40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22046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9" name="Shape 40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89740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Shape 4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7" name="Shape 4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09464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Shape 4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3" name="Shape 4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7302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Shape 4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31" name="Shape 4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862429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Shape 4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15401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Shape 4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9" name="Shape 4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Shape 46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42</a:t>
            </a:fld>
            <a:endParaRPr lang="pt-BR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07155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hape 4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69" name="Shape 4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7652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Shape 4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8" name="Shape 4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6873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Shape 4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6" name="Shape 4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91625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Shape 4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94" name="Shape 4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499141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Shape 5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3" name="Shape 5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Dica: *Acesso à Educação, saúde, lazer, esportes, cultura para a </a:t>
            </a:r>
          </a:p>
        </p:txBody>
      </p:sp>
      <p:sp>
        <p:nvSpPr>
          <p:cNvPr id="504" name="Shape 504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47</a:t>
            </a:fld>
            <a:endParaRPr lang="pt-BR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331076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2" name="Shape 16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5108064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Shape 5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12" name="Shape 5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78090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Shape 5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18" name="Shape 51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00812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5" name="Shape 5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5272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914400" y="2130425"/>
            <a:ext cx="103632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3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ctr" rtl="0">
              <a:spcBef>
                <a:spcPts val="560"/>
              </a:spcBef>
              <a:buClr>
                <a:srgbClr val="888888"/>
              </a:buClr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ctr" rtl="0">
              <a:spcBef>
                <a:spcPts val="480"/>
              </a:spcBef>
              <a:buClr>
                <a:srgbClr val="888888"/>
              </a:buClr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 b="0" i="0" u="none" strike="noStrike" cap="none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7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 b="0" i="0" u="none" strike="noStrike" cap="none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omente título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uas Partes de Conteúdo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53847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3335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2"/>
          </p:nvPr>
        </p:nvSpPr>
        <p:spPr>
          <a:xfrm>
            <a:off x="6197600" y="1600200"/>
            <a:ext cx="53847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3335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údo com Legenda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609600" y="273050"/>
            <a:ext cx="4011084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20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4766732" y="273051"/>
            <a:ext cx="6815666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609600" y="1435100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24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2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ação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609600" y="1535112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36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5875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3"/>
          </p:nvPr>
        </p:nvSpPr>
        <p:spPr>
          <a:xfrm>
            <a:off x="6193367" y="1535112"/>
            <a:ext cx="5389032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36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4"/>
          </p:nvPr>
        </p:nvSpPr>
        <p:spPr>
          <a:xfrm>
            <a:off x="6193367" y="2174875"/>
            <a:ext cx="5389032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5875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Cabeçalho da Seção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963083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40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963083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360"/>
              </a:spcBef>
              <a:buClr>
                <a:srgbClr val="888888"/>
              </a:buClr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32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Imagem com Legenda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2389716" y="4800600"/>
            <a:ext cx="7315200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20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2389716" y="612775"/>
            <a:ext cx="73152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560"/>
              </a:spcBef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2389716" y="5367337"/>
            <a:ext cx="7315200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24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2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ítulo e texto vertical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3833018" y="-1623217"/>
            <a:ext cx="4525963" cy="10972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Título e texto verticai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7285037" y="1828801"/>
            <a:ext cx="5851525" cy="2743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1697037" y="-812798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chemeClr val="accent3"/>
              </a:buClr>
              <a:buFont typeface="Love Ya Like A Sister"/>
              <a:buNone/>
              <a:defRPr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7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‹nº›</a:t>
            </a:fld>
            <a:endParaRPr lang="pt-BR" sz="1200" b="0" i="0" u="none" strike="noStrike" cap="none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gif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pn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jpg"/><Relationship Id="rId10" Type="http://schemas.openxmlformats.org/officeDocument/2006/relationships/image" Target="../media/image15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comments" Target="../comments/commen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image" Target="../media/image27.png"/><Relationship Id="rId7" Type="http://schemas.openxmlformats.org/officeDocument/2006/relationships/slide" Target="slide15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image" Target="../media/image29.png"/><Relationship Id="rId10" Type="http://schemas.openxmlformats.org/officeDocument/2006/relationships/image" Target="../media/image30.emf"/><Relationship Id="rId4" Type="http://schemas.openxmlformats.org/officeDocument/2006/relationships/image" Target="../media/image28.png"/><Relationship Id="rId9" Type="http://schemas.openxmlformats.org/officeDocument/2006/relationships/slide" Target="slide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slide" Target="slide21.xml"/><Relationship Id="rId18" Type="http://schemas.openxmlformats.org/officeDocument/2006/relationships/slide" Target="slide26.xml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slide" Target="slide20.xml"/><Relationship Id="rId17" Type="http://schemas.openxmlformats.org/officeDocument/2006/relationships/slide" Target="slide25.xml"/><Relationship Id="rId2" Type="http://schemas.openxmlformats.org/officeDocument/2006/relationships/image" Target="../media/image35.png"/><Relationship Id="rId16" Type="http://schemas.openxmlformats.org/officeDocument/2006/relationships/slide" Target="slide24.xml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slide" Target="slide19.xml"/><Relationship Id="rId5" Type="http://schemas.openxmlformats.org/officeDocument/2006/relationships/image" Target="../media/image38.png"/><Relationship Id="rId15" Type="http://schemas.openxmlformats.org/officeDocument/2006/relationships/slide" Target="slide23.xml"/><Relationship Id="rId10" Type="http://schemas.openxmlformats.org/officeDocument/2006/relationships/image" Target="../media/image43.png"/><Relationship Id="rId19" Type="http://schemas.openxmlformats.org/officeDocument/2006/relationships/slide" Target="slide27.xml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slide" Target="slide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7.xml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8.xml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9.xml"/><Relationship Id="rId4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jp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65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g"/><Relationship Id="rId5" Type="http://schemas.openxmlformats.org/officeDocument/2006/relationships/image" Target="../media/image67.jpg"/><Relationship Id="rId4" Type="http://schemas.openxmlformats.org/officeDocument/2006/relationships/image" Target="../media/image66.jpg"/><Relationship Id="rId9" Type="http://schemas.openxmlformats.org/officeDocument/2006/relationships/comments" Target="../comments/commen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11.xml"/><Relationship Id="rId4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13.xml"/><Relationship Id="rId4" Type="http://schemas.openxmlformats.org/officeDocument/2006/relationships/image" Target="../media/image76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7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subTitle" idx="1"/>
          </p:nvPr>
        </p:nvSpPr>
        <p:spPr>
          <a:xfrm>
            <a:off x="1991543" y="3304246"/>
            <a:ext cx="8640960" cy="914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32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Estratégias para o reordenamento da rede de acolhimento de crianças e adolescentes: cuidado e proteção </a:t>
            </a:r>
          </a:p>
          <a:p>
            <a:pPr marL="0" marR="0" lvl="0" indent="0" algn="ctr" rtl="0">
              <a:spcBef>
                <a:spcPts val="640"/>
              </a:spcBef>
              <a:buClr>
                <a:srgbClr val="888888"/>
              </a:buClr>
              <a:buSzPct val="25000"/>
              <a:buFont typeface="Arial"/>
              <a:buNone/>
            </a:pPr>
            <a:endParaRPr sz="3200" b="0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92" name="Shape 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99656" y="548679"/>
            <a:ext cx="5832648" cy="2470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hape 102" descr="Logo SEDS">
            <a:extLst>
              <a:ext uri="{FF2B5EF4-FFF2-40B4-BE49-F238E27FC236}">
                <a16:creationId xmlns:a16="http://schemas.microsoft.com/office/drawing/2014/main" id="{1404455A-1D13-42DC-BA42-8724500FC9C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87842" y="5537361"/>
            <a:ext cx="1885643" cy="766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103" descr="Logo Campanha">
            <a:extLst>
              <a:ext uri="{FF2B5EF4-FFF2-40B4-BE49-F238E27FC236}">
                <a16:creationId xmlns:a16="http://schemas.microsoft.com/office/drawing/2014/main" id="{654D7E08-E060-4627-929F-37ABD3825B4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98201" y="5525329"/>
            <a:ext cx="1165833" cy="907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Shape 108" descr="logo-neca-alta-com-transparência">
            <a:extLst>
              <a:ext uri="{FF2B5EF4-FFF2-40B4-BE49-F238E27FC236}">
                <a16:creationId xmlns:a16="http://schemas.microsoft.com/office/drawing/2014/main" id="{CD00A472-8BC4-4DBF-8D73-22D13D21142B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90905" y="5561003"/>
            <a:ext cx="2262392" cy="884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6A91FC1-D2B5-460C-9DD0-CC24103E5A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0228" y="5516576"/>
            <a:ext cx="2526891" cy="71088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br>
              <a:rPr lang="pt-BR" sz="3509" b="1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3509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3509" b="0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1981200" y="1870682"/>
            <a:ext cx="8229600" cy="429462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9h30 – 10h00 -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 Recepção, credenciamento e coffee-break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10h00 – 10h45 -</a:t>
            </a:r>
            <a:r>
              <a:rPr lang="pt-BR" sz="1600" b="0" i="0" u="none" strike="noStrike" cap="none" dirty="0">
                <a:solidFill>
                  <a:srgbClr val="333333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1600" b="0" i="0" u="none" strike="noStrike" cap="none" dirty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MESA DE ABERTURA com as autoridades presentes </a:t>
            </a:r>
          </a:p>
          <a:p>
            <a:pPr marL="0" lvl="0" indent="0">
              <a:spcBef>
                <a:spcPts val="0"/>
              </a:spcBef>
              <a:buClr>
                <a:srgbClr val="1F497D"/>
              </a:buClr>
              <a:buSzPct val="25000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10h45 – 11h45 -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 Mesa Apresentação do projeto; contextualização do Plano de Acolhimento Municipal e proposta de pacto municipal,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 panose="020B0604020202020204" charset="0"/>
                <a:ea typeface="Overlock"/>
                <a:cs typeface="Overlock"/>
                <a:sym typeface="Overlock"/>
              </a:rPr>
              <a:t> </a:t>
            </a:r>
            <a:r>
              <a:rPr lang="pt-BR" sz="1600" dirty="0">
                <a:solidFill>
                  <a:schemeClr val="bg2"/>
                </a:solidFill>
                <a:latin typeface="Overlock" panose="020B0604020202020204" charset="0"/>
              </a:rPr>
              <a:t>com designação do Grupo de Referência no município -</a:t>
            </a:r>
            <a:r>
              <a:rPr lang="pt-BR" sz="1600" b="0" i="0" u="none" strike="noStrike" cap="none" dirty="0">
                <a:solidFill>
                  <a:schemeClr val="bg2"/>
                </a:solidFill>
                <a:latin typeface="Overlock" panose="020B0604020202020204" charset="0"/>
                <a:ea typeface="Overlock"/>
                <a:cs typeface="Overlock"/>
                <a:sym typeface="Overlock"/>
              </a:rPr>
              <a:t> equipe do NECA: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1600" b="0" i="0" u="none" strike="noStrike" cap="none" dirty="0">
                <a:solidFill>
                  <a:srgbClr val="F6A20A"/>
                </a:solidFill>
                <a:latin typeface="Overlock"/>
                <a:ea typeface="Overlock"/>
                <a:cs typeface="Overlock"/>
                <a:sym typeface="Overlock"/>
              </a:rPr>
              <a:t>Dayse Cesar Franco Bernardi – Psicóloga Social e Coordenadora do Projeto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1600" b="0" i="0" u="none" strike="noStrike" cap="none" dirty="0">
                <a:solidFill>
                  <a:srgbClr val="F6A20A"/>
                </a:solidFill>
                <a:latin typeface="Overlock"/>
                <a:ea typeface="Overlock"/>
                <a:cs typeface="Overlock"/>
                <a:sym typeface="Overlock"/>
              </a:rPr>
              <a:t>Juliana Saliba Di Thomazo – Assistente Social e Historiadora, Coordenadora adjunta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1600" b="0" i="0" u="none" strike="noStrike" cap="none" dirty="0">
                <a:solidFill>
                  <a:srgbClr val="F6A20A"/>
                </a:solidFill>
                <a:latin typeface="Overlock"/>
                <a:ea typeface="Overlock"/>
                <a:cs typeface="Overlock"/>
                <a:sym typeface="Overlock"/>
              </a:rPr>
              <a:t>Eliane Schutt – Psicóloga e profissional de referência para o município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11h45 – 12h30 - 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Debate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e formação do grupo de referência municipal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12h30 – 13h00 - 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Pacto municipal e encerramento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13h00 – 14h15 -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 Almoço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ct val="250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14h30 – 16h30 – </a:t>
            </a:r>
            <a:r>
              <a:rPr lang="pt-BR" sz="1600" b="0" i="0" u="none" strike="noStrike" cap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Reunião com o Grupo de Referência para alinhamento de ações do projeto no município</a:t>
            </a:r>
          </a:p>
          <a:p>
            <a:pPr marL="342900" marR="0" lvl="0" indent="-3429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99" name="Shape 99"/>
          <p:cNvSpPr/>
          <p:nvPr/>
        </p:nvSpPr>
        <p:spPr>
          <a:xfrm>
            <a:off x="1524000" y="43933"/>
            <a:ext cx="184730" cy="369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80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0" name="Shape 100"/>
          <p:cNvSpPr/>
          <p:nvPr/>
        </p:nvSpPr>
        <p:spPr>
          <a:xfrm>
            <a:off x="8006439" y="947351"/>
            <a:ext cx="2031325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	</a:t>
            </a:r>
          </a:p>
        </p:txBody>
      </p:sp>
      <p:sp>
        <p:nvSpPr>
          <p:cNvPr id="101" name="Shape 101"/>
          <p:cNvSpPr/>
          <p:nvPr/>
        </p:nvSpPr>
        <p:spPr>
          <a:xfrm>
            <a:off x="7104396" y="1252151"/>
            <a:ext cx="2933366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200" b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pt-BR" sz="1200" b="0" u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pic>
        <p:nvPicPr>
          <p:cNvPr id="102" name="Shape 102" descr="Logo SED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87842" y="5537361"/>
            <a:ext cx="1885643" cy="766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Shape 103" descr="Logo Campanh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98201" y="5525329"/>
            <a:ext cx="1165833" cy="90790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Shape 104"/>
          <p:cNvSpPr/>
          <p:nvPr/>
        </p:nvSpPr>
        <p:spPr>
          <a:xfrm>
            <a:off x="727587" y="366820"/>
            <a:ext cx="11208774" cy="12714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400" b="1" u="none" dirty="0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I Encontro de Rede do Sistema de Garantia de Direitos de Crianças e Adolescentes no município de </a:t>
            </a:r>
            <a:r>
              <a:rPr lang="pt-BR" sz="2400" b="1" dirty="0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Ferraz de Vasconcelos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pt-BR" sz="2000" b="1" u="none" dirty="0">
              <a:solidFill>
                <a:schemeClr val="dk1"/>
              </a:solidFill>
              <a:latin typeface="Federo"/>
              <a:ea typeface="Federo"/>
              <a:cs typeface="Federo"/>
              <a:sym typeface="Feder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 b="0" u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17 de Agosto de 2017 – CRAS Vila Margarida</a:t>
            </a:r>
          </a:p>
          <a:p>
            <a:pPr marL="2595563" marR="0" lvl="0" indent="-2595563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	</a:t>
            </a:r>
            <a:r>
              <a:rPr lang="pt-BR" sz="2000" b="0" u="none" dirty="0">
                <a:solidFill>
                  <a:srgbClr val="1F497D"/>
                </a:solidFill>
                <a:latin typeface="Overlock"/>
                <a:ea typeface="Overlock"/>
                <a:cs typeface="Overlock"/>
                <a:sym typeface="Overlock"/>
              </a:rPr>
              <a:t>Rua Francisco Sperandio, S/N, Cidade Kemel, Ferraz de Vasconcelos/SP</a:t>
            </a:r>
          </a:p>
        </p:txBody>
      </p:sp>
      <p:sp>
        <p:nvSpPr>
          <p:cNvPr id="105" name="Shape 105"/>
          <p:cNvSpPr/>
          <p:nvPr/>
        </p:nvSpPr>
        <p:spPr>
          <a:xfrm>
            <a:off x="1524000" y="1499801"/>
            <a:ext cx="487634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</a:p>
        </p:txBody>
      </p:sp>
      <p:sp>
        <p:nvSpPr>
          <p:cNvPr id="106" name="Shape 106"/>
          <p:cNvSpPr/>
          <p:nvPr/>
        </p:nvSpPr>
        <p:spPr>
          <a:xfrm>
            <a:off x="1524000" y="2338001"/>
            <a:ext cx="444352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</a:p>
        </p:txBody>
      </p:sp>
      <p:sp>
        <p:nvSpPr>
          <p:cNvPr id="107" name="Shape 107"/>
          <p:cNvSpPr/>
          <p:nvPr/>
        </p:nvSpPr>
        <p:spPr>
          <a:xfrm>
            <a:off x="1524000" y="2957126"/>
            <a:ext cx="386644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pt-BR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pic>
        <p:nvPicPr>
          <p:cNvPr id="108" name="Shape 108" descr="logo-neca-alta-com-transparênc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90905" y="5561003"/>
            <a:ext cx="2262392" cy="884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9A3914C-F01C-4F14-B9C8-956857E3E9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0228" y="5516576"/>
            <a:ext cx="2526891" cy="7108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2567608" y="274637"/>
            <a:ext cx="9014792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Projeto do NECA</a:t>
            </a:r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2464213" y="1692275"/>
            <a:ext cx="9577064" cy="374441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Projeto aprovado pelo </a:t>
            </a:r>
            <a:r>
              <a:rPr lang="pt-BR" sz="2800" b="1" i="0" u="none" strike="noStrike" cap="none" dirty="0" err="1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Condeca</a:t>
            </a:r>
            <a:r>
              <a:rPr lang="pt-BR" sz="28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 em 2016</a:t>
            </a:r>
          </a:p>
          <a:p>
            <a:pPr marL="342900" marR="0" lvl="0" indent="101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Início do projeto</a:t>
            </a:r>
            <a:r>
              <a:rPr lang="pt-BR" sz="24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: junho de 2017</a:t>
            </a:r>
          </a:p>
          <a:p>
            <a:pPr marL="342900" marR="0" lvl="0" indent="101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Duração: </a:t>
            </a:r>
            <a:r>
              <a:rPr lang="pt-BR" sz="24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12 meses (2017-2018)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800" b="1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spcBef>
                <a:spcPts val="56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Parceria: Secretaria Estadual de Desenvolvimento </a:t>
            </a:r>
            <a:br>
              <a:rPr lang="pt-BR" sz="28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pt-BR" sz="28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Social – SEDS</a:t>
            </a:r>
          </a:p>
          <a:p>
            <a:pPr marL="742950" marR="0" lvl="1" indent="-2857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Coordenadora: </a:t>
            </a:r>
            <a:r>
              <a:rPr lang="pt-BR" sz="24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Tatiane </a:t>
            </a:r>
            <a:r>
              <a:rPr lang="pt-BR" sz="2400" b="0" i="0" u="none" strike="noStrike" cap="none" dirty="0" err="1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Amendola</a:t>
            </a:r>
            <a:endParaRPr lang="pt-BR" sz="2400" b="0" i="0" u="none" strike="noStrike" cap="none" dirty="0">
              <a:solidFill>
                <a:srgbClr val="0070C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742950" marR="0" lvl="1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–"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Profissionais responsáveis: </a:t>
            </a:r>
            <a:r>
              <a:rPr lang="pt-BR" sz="2400" b="0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Ana Paula Romeu e Fátima Nassif</a:t>
            </a:r>
          </a:p>
        </p:txBody>
      </p:sp>
      <p:pic>
        <p:nvPicPr>
          <p:cNvPr id="116" name="Shape 116" descr="C:\Users\Dayse\Documents\NECA\NECA - 2017\Projeto CONDECA SEDS\logo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25342" y="5733255"/>
            <a:ext cx="1198118" cy="936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Shape 118" descr="C:\Users\Nicole Key\Pictures\CONDECA\Logo SEDS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441978" y="5933696"/>
            <a:ext cx="1568304" cy="6422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Shape 1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01782" y="222326"/>
            <a:ext cx="2839030" cy="12026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Shape 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5335" y="4941167"/>
            <a:ext cx="4042409" cy="1718023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1879091" y="1692275"/>
            <a:ext cx="9977547" cy="461704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Organização </a:t>
            </a:r>
            <a:r>
              <a:rPr lang="pt-BR" sz="2800" b="0" i="0" u="none" strike="noStrike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Coming Soon"/>
                <a:ea typeface="Coming Soon"/>
                <a:cs typeface="Coming Soon"/>
                <a:sym typeface="Coming Soon"/>
              </a:rPr>
              <a:t>social não-governamental;</a:t>
            </a:r>
          </a:p>
          <a:p>
            <a:pPr marL="457200" marR="0" lvl="0" indent="-45720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Coming Soon"/>
                <a:ea typeface="Coming Soon"/>
                <a:cs typeface="Coming Soon"/>
                <a:sym typeface="Coming Soon"/>
              </a:rPr>
              <a:t> Fundada em 2005;</a:t>
            </a:r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Coming Soon"/>
                <a:ea typeface="Coming Soon"/>
                <a:cs typeface="Coming Soon"/>
                <a:sym typeface="Coming Soon"/>
              </a:rPr>
              <a:t> Tem como objetivo produzir e difundir conhecimentos e metodologias para o aprimoramento de políticas de promoção, proteção </a:t>
            </a:r>
            <a:r>
              <a:rPr lang="pt-BR" sz="28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e defesa de direitos </a:t>
            </a:r>
            <a:r>
              <a:rPr lang="pt-BR" sz="2800" b="0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da criança e </a:t>
            </a:r>
          </a:p>
          <a:p>
            <a:pPr marL="1163638" marR="0" lvl="1" indent="-7937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do adolescente </a:t>
            </a:r>
          </a:p>
          <a:p>
            <a:pPr marL="1163638" marR="0" lvl="1" indent="-7937" algn="l" rtl="0">
              <a:lnSpc>
                <a:spcPct val="150000"/>
              </a:lnSpc>
              <a:spcBef>
                <a:spcPts val="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e suas famílias. 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title"/>
          </p:nvPr>
        </p:nvSpPr>
        <p:spPr>
          <a:xfrm>
            <a:off x="1536809" y="274638"/>
            <a:ext cx="10488043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3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NECA – </a:t>
            </a:r>
            <a:r>
              <a:rPr lang="pt-BR" sz="3300" b="0" i="0" u="none" strike="noStrike" cap="none" dirty="0">
                <a:solidFill>
                  <a:srgbClr val="FFC000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Associação de Pesquisadores de Núcleos de Estudos e Pesquisas sobre a Criança e o Adolescente</a:t>
            </a:r>
          </a:p>
        </p:txBody>
      </p:sp>
      <p:pic>
        <p:nvPicPr>
          <p:cNvPr id="127" name="Shape 1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Shape 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72264" y="4759108"/>
            <a:ext cx="3384375" cy="158961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2125688" y="1417637"/>
            <a:ext cx="9446840" cy="49251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8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Para cumprir os seus objetivos o </a:t>
            </a:r>
            <a:r>
              <a:rPr lang="pt-BR" sz="28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NECA realiza</a:t>
            </a:r>
            <a:r>
              <a:rPr lang="pt-BR" sz="28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:</a:t>
            </a:r>
          </a:p>
          <a:p>
            <a:pPr marL="452438" marR="0" lvl="0" indent="-452438" algn="l" rtl="0">
              <a:spcBef>
                <a:spcPts val="22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Pesquisas e ações para subsidiar políticas publicas voltadas para crianças, adolescentes e suas famílias</a:t>
            </a:r>
          </a:p>
          <a:p>
            <a:pPr marL="452438" marR="0" lvl="0" indent="-452438" algn="l" rtl="0"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Projetos com desenvolvimento de metodologias</a:t>
            </a:r>
          </a:p>
          <a:p>
            <a:pPr marL="452438" marR="0" lvl="0" indent="-452438" algn="l" rtl="0"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Formação continuada de profissionais</a:t>
            </a:r>
          </a:p>
          <a:p>
            <a:pPr marL="452438" marR="0" lvl="0" indent="-452438" algn="l" rtl="0"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Assessorias e supervisões</a:t>
            </a:r>
          </a:p>
          <a:p>
            <a:pPr marL="452438" marR="0" lvl="0" indent="-452438" algn="l" rtl="0"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Rodas de conversa, Colóquios e Seminários</a:t>
            </a:r>
          </a:p>
          <a:p>
            <a:pPr marL="452438" marR="0" lvl="0" indent="-452438" algn="l" rtl="0"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Campanhas Nacionais e Internacionais </a:t>
            </a:r>
          </a:p>
          <a:p>
            <a:pPr marL="452438" marR="0" lvl="0" indent="-452438" algn="l" rtl="0">
              <a:spcBef>
                <a:spcPts val="480"/>
              </a:spcBef>
              <a:buClr>
                <a:srgbClr val="595959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4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Publicações </a:t>
            </a:r>
          </a:p>
        </p:txBody>
      </p:sp>
      <p:pic>
        <p:nvPicPr>
          <p:cNvPr id="135" name="Shape 1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1408050" y="274637"/>
            <a:ext cx="1044858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3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NECA – </a:t>
            </a:r>
            <a:r>
              <a:rPr lang="pt-BR" sz="3300" b="0" i="0" u="none" strike="noStrike" cap="none" dirty="0">
                <a:solidFill>
                  <a:srgbClr val="FFC000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Associação de Pesquisadores de Núcleos de Estudos e Pesquisas sobre a Criança e o Adolescente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Shape 141" descr="CAD1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80000">
            <a:off x="713010" y="2109884"/>
            <a:ext cx="1621428" cy="2288530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2" name="Shape 142" descr="CAD2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80000">
            <a:off x="1764184" y="2335617"/>
            <a:ext cx="1609515" cy="2281912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3" name="Shape 143" descr="CAD3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180000">
            <a:off x="2854967" y="2030593"/>
            <a:ext cx="1621428" cy="2281912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4" name="Shape 144" descr="CAD4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80000">
            <a:off x="4568947" y="2124865"/>
            <a:ext cx="1577749" cy="2299118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5" name="Shape 145" descr="CAD5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80000">
            <a:off x="5595758" y="2335963"/>
            <a:ext cx="1622752" cy="2281912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6" name="Shape 146" descr="CAD6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913934">
            <a:off x="1087089" y="4412773"/>
            <a:ext cx="2277941" cy="1613486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7" name="Shape 147" descr="CAD7.JP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700372">
            <a:off x="7547631" y="1850727"/>
            <a:ext cx="2381183" cy="1645253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8" name="Shape 148" descr="capaDVDcmyk.jpg"/>
          <p:cNvPicPr preferRelativeResize="0"/>
          <p:nvPr/>
        </p:nvPicPr>
        <p:blipFill rotWithShape="1">
          <a:blip r:embed="rId10">
            <a:alphaModFix/>
          </a:blip>
          <a:srcRect l="52809"/>
          <a:stretch/>
        </p:blipFill>
        <p:spPr>
          <a:xfrm rot="-180000">
            <a:off x="9742130" y="2052888"/>
            <a:ext cx="1420391" cy="2027777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49" name="Shape 149" descr="DVD Abrigos.JP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80000">
            <a:off x="8679902" y="3603878"/>
            <a:ext cx="1680991" cy="2382507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50" name="Shape 150"/>
          <p:cNvPicPr preferRelativeResize="0"/>
          <p:nvPr/>
        </p:nvPicPr>
        <p:blipFill rotWithShape="1">
          <a:blip r:embed="rId12">
            <a:alphaModFix/>
          </a:blip>
          <a:srcRect l="31302" t="8034" r="50396" b="67307"/>
          <a:stretch/>
        </p:blipFill>
        <p:spPr>
          <a:xfrm rot="640584">
            <a:off x="6261328" y="4145321"/>
            <a:ext cx="1846456" cy="1727329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pic>
        <p:nvPicPr>
          <p:cNvPr id="151" name="Shape 151"/>
          <p:cNvPicPr preferRelativeResize="0"/>
          <p:nvPr/>
        </p:nvPicPr>
        <p:blipFill rotWithShape="1">
          <a:blip r:embed="rId13">
            <a:alphaModFix/>
          </a:blip>
          <a:srcRect l="48889" r="19932"/>
          <a:stretch/>
        </p:blipFill>
        <p:spPr>
          <a:xfrm rot="-1273078">
            <a:off x="4064747" y="4995170"/>
            <a:ext cx="1493331" cy="1548639"/>
          </a:xfrm>
          <a:prstGeom prst="rect">
            <a:avLst/>
          </a:prstGeom>
          <a:noFill/>
          <a:ln>
            <a:noFill/>
          </a:ln>
          <a:effectLst>
            <a:outerShdw blurRad="50799" dist="38100" dir="16200000" rotWithShape="0">
              <a:srgbClr val="000000">
                <a:alpha val="40000"/>
              </a:srgbClr>
            </a:outerShdw>
          </a:effectLst>
        </p:spPr>
      </p:pic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312822" y="274637"/>
            <a:ext cx="11598442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004173"/>
              </a:buClr>
              <a:buSzPct val="25000"/>
              <a:buFont typeface="Love Ya Like A Sister"/>
              <a:buNone/>
            </a:pPr>
            <a:r>
              <a:rPr lang="pt-BR" sz="3400" b="0" i="0" u="none" strike="noStrike" cap="none" dirty="0">
                <a:solidFill>
                  <a:srgbClr val="00417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Em sua trajetória acumulou vasto conhecimento  na área de crianças e adolescentes cujos direitos foram violados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Quem participa do projeto</a:t>
            </a:r>
          </a:p>
        </p:txBody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1631504" y="1340769"/>
            <a:ext cx="10369151" cy="52565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ct val="25000"/>
              <a:buFont typeface="Arial"/>
              <a:buNone/>
            </a:pPr>
            <a:endParaRPr lang="pt-BR" sz="2000" dirty="0">
              <a:solidFill>
                <a:srgbClr val="595959"/>
              </a:solidFill>
            </a:endParaRPr>
          </a:p>
          <a:p>
            <a:pPr indent="-342900">
              <a:spcBef>
                <a:spcPts val="400"/>
              </a:spcBef>
              <a:buClr>
                <a:schemeClr val="accent3"/>
              </a:buClr>
              <a:buSzPct val="25000"/>
              <a:buFont typeface="Arial"/>
              <a:buNone/>
            </a:pPr>
            <a:r>
              <a:rPr lang="pt-BR" sz="20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A SEDS – Secretaria de Desenvolvimento Social do Estado de São Paulo indicou duas DRADS - Diretorias Regionais de Assistência e Desenvolvimento Social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</a:pPr>
            <a:endParaRPr lang="pt-BR" sz="2000" b="1" dirty="0">
              <a:solidFill>
                <a:schemeClr val="accent3"/>
              </a:solidFill>
            </a:endParaRPr>
          </a:p>
          <a:p>
            <a:pPr indent="-342900">
              <a:spcBef>
                <a:spcPts val="400"/>
              </a:spcBef>
              <a:buClr>
                <a:schemeClr val="accent3"/>
              </a:buClr>
              <a:buSzPct val="60000"/>
            </a:pPr>
            <a:r>
              <a:rPr lang="pt-BR" sz="20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DRADS </a:t>
            </a:r>
            <a:r>
              <a:rPr lang="pt-BR" sz="2000" b="0" i="0" u="none" strike="noStrike" cap="none" dirty="0">
                <a:solidFill>
                  <a:srgbClr val="BF9000"/>
                </a:solidFill>
                <a:latin typeface="Coming Soon"/>
                <a:ea typeface="Coming Soon"/>
                <a:cs typeface="Coming Soon"/>
                <a:sym typeface="Coming Soon"/>
              </a:rPr>
              <a:t>Campinas - </a:t>
            </a:r>
            <a:r>
              <a:rPr lang="pt-BR" sz="2000" b="1" i="0" u="none" strike="noStrike" cap="none" dirty="0">
                <a:solidFill>
                  <a:srgbClr val="C00000"/>
                </a:solidFill>
                <a:latin typeface="Coming Soon"/>
                <a:ea typeface="Coming Soon"/>
                <a:cs typeface="Coming Soon"/>
                <a:sym typeface="Coming Soon"/>
              </a:rPr>
              <a:t>Elaine, Ana e Adriano</a:t>
            </a:r>
          </a:p>
          <a:p>
            <a:pPr indent="-342900">
              <a:spcBef>
                <a:spcPts val="400"/>
              </a:spcBef>
              <a:buClr>
                <a:schemeClr val="accent3"/>
              </a:buClr>
              <a:buSzPct val="60000"/>
            </a:pPr>
            <a:r>
              <a:rPr lang="pt-BR" sz="200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DRADS</a:t>
            </a:r>
            <a:r>
              <a:rPr lang="pt-BR" sz="2000" b="0" i="0" u="none" strike="noStrike" cap="none" dirty="0">
                <a:solidFill>
                  <a:srgbClr val="BF9000"/>
                </a:solidFill>
                <a:latin typeface="Coming Soon"/>
                <a:ea typeface="Coming Soon"/>
                <a:cs typeface="Coming Soon"/>
                <a:sym typeface="Coming Soon"/>
              </a:rPr>
              <a:t> Grande São Paulo Leste/Alto Tietê </a:t>
            </a:r>
            <a:r>
              <a:rPr lang="pt-BR" sz="2000" b="1" i="0" u="none" strike="noStrike" cap="none" dirty="0">
                <a:solidFill>
                  <a:srgbClr val="C00000"/>
                </a:solidFill>
                <a:latin typeface="Coming Soon"/>
                <a:ea typeface="Coming Soon"/>
                <a:cs typeface="Coming Soon"/>
                <a:sym typeface="Coming Soon"/>
              </a:rPr>
              <a:t>– José Resende, Viviane e Karina</a:t>
            </a:r>
          </a:p>
          <a:p>
            <a:pPr marL="0" lvl="0" indent="0">
              <a:spcBef>
                <a:spcPts val="400"/>
              </a:spcBef>
              <a:buSzPct val="25000"/>
              <a:buNone/>
            </a:pPr>
            <a:endParaRPr lang="pt-BR" sz="2000" dirty="0">
              <a:solidFill>
                <a:srgbClr val="0070C0"/>
              </a:solidFill>
            </a:endParaRPr>
          </a:p>
          <a:p>
            <a:pPr marL="0" lvl="0" indent="0">
              <a:spcBef>
                <a:spcPts val="400"/>
              </a:spcBef>
              <a:buSzPct val="25000"/>
              <a:buNone/>
            </a:pPr>
            <a:r>
              <a:rPr lang="pt-BR" sz="2000" b="1" dirty="0">
                <a:solidFill>
                  <a:srgbClr val="0070C0"/>
                </a:solidFill>
              </a:rPr>
              <a:t>Cada DRADS indicou 3 municípios</a:t>
            </a:r>
            <a:endParaRPr sz="2000" b="1" i="0" u="none" strike="noStrike" cap="none" dirty="0">
              <a:solidFill>
                <a:srgbClr val="595959"/>
              </a:solidFill>
              <a:sym typeface="Coming Soon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rgbClr val="595959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pt-BR" sz="2400" b="1" i="0" u="none" strike="noStrike" cap="none" dirty="0">
                <a:solidFill>
                  <a:schemeClr val="accent3"/>
                </a:solidFill>
                <a:latin typeface="Coming Soon"/>
                <a:ea typeface="Coming Soon"/>
                <a:cs typeface="Coming Soon"/>
                <a:sym typeface="Coming Soon"/>
              </a:rPr>
              <a:t>Critérios para a indicação dos municípios:</a:t>
            </a:r>
          </a:p>
          <a:p>
            <a:pPr marL="742950" marR="0" lvl="1" indent="-285750" algn="l" rtl="0"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Arial"/>
              <a:buChar char="–"/>
            </a:pPr>
            <a:r>
              <a:rPr lang="pt-BR" sz="20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Município com Plano de Acolhimento aprovado pelo MDS 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595959"/>
              </a:buClr>
              <a:buSzPct val="100000"/>
              <a:buFont typeface="Arial"/>
              <a:buChar char="–"/>
            </a:pPr>
            <a:r>
              <a:rPr lang="pt-BR" sz="20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Município com Plano Municipal de Convivência Familiar e Comunitária elaborado e/ou em elaboração</a:t>
            </a:r>
          </a:p>
          <a:p>
            <a:pPr marL="742950" marR="0" lvl="1" indent="-285750" algn="l" rtl="0">
              <a:spcBef>
                <a:spcPts val="400"/>
              </a:spcBef>
              <a:buClr>
                <a:srgbClr val="595959"/>
              </a:buClr>
              <a:buSzPct val="100000"/>
              <a:buFont typeface="Arial"/>
              <a:buChar char="–"/>
            </a:pPr>
            <a:r>
              <a:rPr lang="pt-BR" sz="200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Aceitação e adesão à proposta do NECA/SEDS/CONDECA</a:t>
            </a:r>
          </a:p>
        </p:txBody>
      </p:sp>
      <p:pic>
        <p:nvPicPr>
          <p:cNvPr id="159" name="Shape 1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4711">
            <a:off x="-403605" y="-775060"/>
            <a:ext cx="12207164" cy="7325387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82EB7F77-0EC8-4C07-AD26-535C90A7C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3552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pt-BR" dirty="0" err="1"/>
              <a:t>Drads</a:t>
            </a:r>
            <a:r>
              <a:rPr lang="pt-BR" dirty="0"/>
              <a:t> Campinas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328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750" fill="hold"/>
                                        <p:tgtEl>
                                          <p:spTgt spid="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DRADS Campinas</a:t>
            </a:r>
          </a:p>
        </p:txBody>
      </p:sp>
      <p:graphicFrame>
        <p:nvGraphicFramePr>
          <p:cNvPr id="171" name="Shape 171"/>
          <p:cNvGraphicFramePr/>
          <p:nvPr/>
        </p:nvGraphicFramePr>
        <p:xfrm>
          <a:off x="839416" y="1268759"/>
          <a:ext cx="10972800" cy="4884430"/>
        </p:xfrm>
        <a:graphic>
          <a:graphicData uri="http://schemas.openxmlformats.org/drawingml/2006/table">
            <a:tbl>
              <a:tblPr firstRow="1" bandRow="1">
                <a:noFill/>
                <a:tableStyleId>{2A486AE5-7AC0-4E9F-8DE0-95FE6E0D88F9}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3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5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Município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400" u="none" strike="noStrike" cap="none"/>
                        <a:t>Porte 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400" u="none" strike="noStrike" cap="none"/>
                        <a:t>Unidades de acolhimento 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400" u="none" strike="noStrike" cap="none"/>
                        <a:t>Tipo de unidade e serviço 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400" u="none" strike="noStrike" cap="none"/>
                        <a:t>Abrangência 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Capacidade de atendimento</a:t>
                      </a:r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Hortolândia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Grande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Serviço de Acolhimento Institucional - PAICA I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i="0" u="none" strike="noStrike" cap="none">
                        <a:solidFill>
                          <a:schemeClr val="dk1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Pública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Municipal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20</a:t>
                      </a:r>
                    </a:p>
                  </a:txBody>
                  <a:tcPr marL="121925" marR="121925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8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Serviço de Acolhimento Institucional - PAICA II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i="0" u="none" strike="noStrike" cap="none">
                        <a:solidFill>
                          <a:schemeClr val="dk1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Pública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Municipal 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20</a:t>
                      </a:r>
                    </a:p>
                  </a:txBody>
                  <a:tcPr marL="121925" marR="121925" marT="45725" marB="457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Jaguariúna 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Pequeno II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Projeto Lar Feliz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Privada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Municipal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45</a:t>
                      </a:r>
                    </a:p>
                  </a:txBody>
                  <a:tcPr marL="121925" marR="121925" marT="45725" marB="457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Piracaia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Pequeno II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Abrigo Municipal Casa Coração de Mãe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Pública</a:t>
                      </a: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800" u="none" strike="noStrike" cap="none"/>
                        <a:t>Municipal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800" b="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121925" marR="12192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800" u="none" strike="noStrike" cap="none"/>
                        <a:t>20</a:t>
                      </a:r>
                    </a:p>
                  </a:txBody>
                  <a:tcPr marL="121925" marR="121925" marT="45725" marB="457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72" name="Shape 1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27972" y="0"/>
            <a:ext cx="839078" cy="7160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Shape 177" descr="C:\Users\Dayse\Documents\NECA\NECA - 2017\Projeto CONDECA SEDS\Visita a DRADS Mogi das Cruzes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04113" y="252661"/>
            <a:ext cx="11659279" cy="6533147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Shape 178"/>
          <p:cNvSpPr txBox="1">
            <a:spLocks noGrp="1"/>
          </p:cNvSpPr>
          <p:nvPr>
            <p:ph type="title"/>
          </p:nvPr>
        </p:nvSpPr>
        <p:spPr>
          <a:xfrm>
            <a:off x="373659" y="512416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DRADS GRANDE SÃO PAULO LESTE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750" fill="hold"/>
                                        <p:tgtEl>
                                          <p:spTgt spid="17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DRADS Grande São Paulo Leste</a:t>
            </a:r>
            <a:b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AltoTietê</a:t>
            </a:r>
            <a:b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3900" b="0" i="0" u="none" strike="noStrike" cap="none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184" name="Shape 184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799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185" name="Shape 1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27972" y="0"/>
            <a:ext cx="839078" cy="71607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6" name="Shape 186"/>
          <p:cNvGraphicFramePr/>
          <p:nvPr/>
        </p:nvGraphicFramePr>
        <p:xfrm>
          <a:off x="544487" y="1988840"/>
          <a:ext cx="11103050" cy="4198760"/>
        </p:xfrm>
        <a:graphic>
          <a:graphicData uri="http://schemas.openxmlformats.org/drawingml/2006/table">
            <a:tbl>
              <a:tblPr firstRow="1" bandRow="1">
                <a:noFill/>
                <a:tableStyleId>{2A486AE5-7AC0-4E9F-8DE0-95FE6E0D88F9}</a:tableStyleId>
              </a:tblPr>
              <a:tblGrid>
                <a:gridCol w="231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4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1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97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09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Município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Porte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Unidades de acolhimento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Tipo de unidade e serviço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Abrangência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Capacidade de atendimento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0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Biritiba Mirim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Pequeno II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Lar Santo Antônio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Privada/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SAICA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Municipal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14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20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Ferraz de Vasconcelos </a:t>
                      </a:r>
                    </a:p>
                  </a:txBody>
                  <a:tcPr marL="68575" marR="68575" marT="45725" marB="45725" anchor="ctr"/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Grande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Lar Bethania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Privada/ SAICA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Municipal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20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2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Luz Divina I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Privada/ SAICA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Municipal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20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2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Luz Divina II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Privada/ SAICA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Municipal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20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74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Itaquaquecetuba </a:t>
                      </a:r>
                    </a:p>
                  </a:txBody>
                  <a:tcPr marL="68575" marR="68575" marT="45725" marB="45725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Grande 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Associação Casa da Criança Zenaide de Souza Lima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Privada/ SAICA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600" u="none" strike="noStrike" cap="none"/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Municipal 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600" b="1" u="none" strike="noStrike" cap="none">
                        <a:solidFill>
                          <a:srgbClr val="595959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20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endParaRPr sz="1600" b="1" u="none" strike="noStrike" cap="none">
                        <a:solidFill>
                          <a:srgbClr val="595959"/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742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Secretaria Municipal de Desenvolvimento Social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Coming Soon"/>
                        <a:buNone/>
                      </a:pPr>
                      <a:r>
                        <a:rPr lang="pt-BR" sz="1600" u="none" strike="noStrike" cap="none"/>
                        <a:t>Público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Municipal</a:t>
                      </a:r>
                    </a:p>
                  </a:txBody>
                  <a:tcPr marL="68575" marR="68575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buSzPct val="25000"/>
                        <a:buNone/>
                      </a:pPr>
                      <a:r>
                        <a:rPr lang="pt-BR" sz="1600" u="none" strike="noStrike" cap="none"/>
                        <a:t>20</a:t>
                      </a:r>
                    </a:p>
                  </a:txBody>
                  <a:tcPr marL="68575" marR="68575" marT="45725" marB="457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Shape 191" descr="Uma imagem contendo pessoa, chão, interior, parede  Descrição gerada com muito alta confianç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99480">
            <a:off x="-5789" y="975621"/>
            <a:ext cx="6840760" cy="3684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Shape 192" descr="Uma imagem contendo pessoa, interior, pessoas, grupo  Descrição gerada com muito alta confianç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13730">
            <a:off x="-70542" y="4143866"/>
            <a:ext cx="6276312" cy="3196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Shape 193" descr="Uma imagem contendo interior, pessoa, parede, janela  Descrição gerada com muito alta confianç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736603">
            <a:off x="5992233" y="3876813"/>
            <a:ext cx="6382499" cy="3138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Shape 194" descr="Uma imagem contendo interior, chão, pessoa, parede  Descrição gerada com muito alta confiança"/>
          <p:cNvPicPr preferRelativeResize="0"/>
          <p:nvPr/>
        </p:nvPicPr>
        <p:blipFill rotWithShape="1">
          <a:blip r:embed="rId6">
            <a:alphaModFix/>
          </a:blip>
          <a:srcRect l="12379" t="22169" r="27904"/>
          <a:stretch/>
        </p:blipFill>
        <p:spPr>
          <a:xfrm>
            <a:off x="7526570" y="1009934"/>
            <a:ext cx="4186156" cy="2905162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Shape 195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509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1ª Reunião de articulação em Ferraz de Vasconcelos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9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9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9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9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Zoom do Resumo 4">
                <a:extLst>
                  <a:ext uri="{FF2B5EF4-FFF2-40B4-BE49-F238E27FC236}">
                    <a16:creationId xmlns:a16="http://schemas.microsoft.com/office/drawing/2014/main" id="{1157E64D-7D26-435F-95C5-6638BEF89E6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35125494"/>
                  </p:ext>
                </p:extLst>
              </p:nvPr>
            </p:nvGraphicFramePr>
            <p:xfrm>
              <a:off x="4247147" y="-914400"/>
              <a:ext cx="8422105" cy="8734926"/>
            </p:xfrm>
            <a:graphic>
              <a:graphicData uri="http://schemas.microsoft.com/office/powerpoint/2016/summaryzoom">
                <psuz:summaryZm>
                  <psuz:summaryZmObj sectionId="{5F6BC9A1-B497-4378-B42C-09905DA8D06A}" offsetFactorX="-19365" offsetFactorY="-23639" scaleFactorX="46726" scaleFactorY="121212">
                    <psuz:zmPr id="{8005A421-937B-406F-830F-89D81F3256D6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25641" y="1434516"/>
                          <a:ext cx="1770900" cy="25840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E3AF44CC-6182-4A39-82BE-091AE6962E6E}" offsetFactorX="-19365" offsetFactorY="-23639" scaleFactorX="46726" scaleFactorY="121212">
                    <psuz:zmPr id="{E40D2592-30F5-41ED-8A02-B8233FBA5B39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557711" y="1434516"/>
                          <a:ext cx="1770900" cy="25840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3CA633B9-242E-455F-82E1-A75B8FF244E6}" offsetFactorX="-18730" offsetFactorY="20947" scaleFactorX="46726" scaleFactorY="121212">
                    <psuz:zmPr id="{1F1AF126-7FD1-4D9D-B798-CDF639754660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49704" y="4658978"/>
                          <a:ext cx="1770900" cy="25840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5DA363BE-5E50-4576-BE87-92F62A9FC5FB}" offsetFactorX="-18730" offsetFactorY="20947" scaleFactorX="46726" scaleFactorY="121212">
                    <psuz:zmPr id="{BB605FA8-60F2-4F8E-B78E-98F7831091B9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581774" y="4658978"/>
                          <a:ext cx="1770900" cy="25840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Zoom do Resumo 4">
                <a:extLst>
                  <a:ext uri="{FF2B5EF4-FFF2-40B4-BE49-F238E27FC236}">
                    <a16:creationId xmlns:a16="http://schemas.microsoft.com/office/drawing/2014/main" id="{1157E64D-7D26-435F-95C5-6638BEF89E6E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4247147" y="-914400"/>
                <a:ext cx="8422105" cy="8734926"/>
                <a:chOff x="4247147" y="-914400"/>
                <a:chExt cx="8422105" cy="8734926"/>
              </a:xfrm>
            </p:grpSpPr>
            <p:pic>
              <p:nvPicPr>
                <p:cNvPr id="8" name="Imagem 8">
                  <a:hlinkClick r:id="rId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872788" y="520116"/>
                  <a:ext cx="1770900" cy="25840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9" name="Imagem 9">
                  <a:hlinkClick r:id="rId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804858" y="520116"/>
                  <a:ext cx="1770900" cy="25840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0" name="Imagem 10">
                  <a:hlinkClick r:id="rId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896851" y="3744578"/>
                  <a:ext cx="1770900" cy="25840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1" name="Imagem 11">
                  <a:hlinkClick r:id="rId9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8828921" y="3744578"/>
                  <a:ext cx="1770900" cy="25840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035462A9-7A57-48DB-A3BA-93AE08C74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4664"/>
            <a:ext cx="3024336" cy="2520280"/>
          </a:xfrm>
        </p:spPr>
        <p:txBody>
          <a:bodyPr/>
          <a:lstStyle/>
          <a:p>
            <a:br>
              <a:rPr lang="pt-BR" sz="3200" dirty="0"/>
            </a:br>
            <a:r>
              <a:rPr lang="pt-BR" sz="3200" dirty="0"/>
              <a:t>Objeto da proposta Cuidado e Proteção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200E848-B595-4021-902B-A43E32CB9AE3}"/>
              </a:ext>
            </a:extLst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789706"/>
            <a:ext cx="1663314" cy="119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5278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096172FF-CA21-4D87-BADE-347E102234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t="24420"/>
          <a:stretch/>
        </p:blipFill>
        <p:spPr>
          <a:xfrm>
            <a:off x="3215680" y="692696"/>
            <a:ext cx="5760640" cy="5608845"/>
          </a:xfrm>
          <a:prstGeom prst="rect">
            <a:avLst/>
          </a:prstGeom>
          <a:noFill/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43463" y="2492895"/>
            <a:ext cx="5760640" cy="332402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Revisão e apoio para a releitura e implementação dos Planos Municipais de Acolhimento de crianças e adolescentes</a:t>
            </a:r>
            <a:r>
              <a:rPr lang="pt-BR" sz="2800" b="0" dirty="0">
                <a:solidFill>
                  <a:schemeClr val="accent3">
                    <a:lumMod val="75000"/>
                  </a:schemeClr>
                </a:solidFill>
                <a:effectLst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Construção de estratégias coletivas para colocá-los em ação;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CAA11A80-3237-4D59-8AC0-29286483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4664"/>
            <a:ext cx="3024336" cy="2520280"/>
          </a:xfrm>
        </p:spPr>
        <p:txBody>
          <a:bodyPr/>
          <a:lstStyle/>
          <a:p>
            <a:br>
              <a:rPr lang="pt-BR" sz="3200" b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pt-BR" sz="3200" dirty="0">
                <a:ln>
                  <a:noFill/>
                </a:ln>
                <a:solidFill>
                  <a:schemeClr val="bg1"/>
                </a:solidFill>
                <a:effectLst/>
              </a:rPr>
              <a:t>Objeto da proposta Cuidado e Proteção</a:t>
            </a:r>
          </a:p>
        </p:txBody>
      </p:sp>
    </p:spTree>
    <p:extLst>
      <p:ext uri="{BB962C8B-B14F-4D97-AF65-F5344CB8AC3E}">
        <p14:creationId xmlns:p14="http://schemas.microsoft.com/office/powerpoint/2010/main" val="315131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096172FF-CA21-4D87-BADE-347E102234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77"/>
          <a:stretch/>
        </p:blipFill>
        <p:spPr>
          <a:xfrm>
            <a:off x="3215680" y="537021"/>
            <a:ext cx="5760640" cy="151216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15680" y="2193205"/>
            <a:ext cx="5760640" cy="332402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Adequação da oferta de Serviços de Acolhimento de crianças e adolescentes afastados dos cuidados parentais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Reordenamento dos serviços preexistentes 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Qualificação das ações de cuidado, proteção e educação 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Implantação de novas modalidades dos serviços;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D41F477E-6195-4DA8-9965-2CA1700A0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4664"/>
            <a:ext cx="3024336" cy="2520280"/>
          </a:xfrm>
        </p:spPr>
        <p:txBody>
          <a:bodyPr/>
          <a:lstStyle/>
          <a:p>
            <a:br>
              <a:rPr lang="pt-BR" sz="3200" b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pt-BR" sz="3200" dirty="0">
                <a:ln>
                  <a:noFill/>
                </a:ln>
                <a:solidFill>
                  <a:schemeClr val="bg1"/>
                </a:solidFill>
                <a:effectLst/>
              </a:rPr>
              <a:t>Objeto da proposta Cuidado e Proteção</a:t>
            </a:r>
          </a:p>
        </p:txBody>
      </p:sp>
    </p:spTree>
    <p:extLst>
      <p:ext uri="{BB962C8B-B14F-4D97-AF65-F5344CB8AC3E}">
        <p14:creationId xmlns:p14="http://schemas.microsoft.com/office/powerpoint/2010/main" val="2643716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589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096172FF-CA21-4D87-BADE-347E102234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501017"/>
            <a:ext cx="5544615" cy="3384376"/>
          </a:xfrm>
          <a:prstGeom prst="rect">
            <a:avLst/>
          </a:prstGeom>
          <a:noFill/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03712" y="2193205"/>
            <a:ext cx="5760640" cy="332402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Fortalecimento e articulação da rede municipal e intermunicipal 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Nas ações de prevenção do acolhimento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 oferta de atendimento qualificado às crianças, adolescentes e suas famílias </a:t>
            </a:r>
          </a:p>
          <a:p>
            <a:pPr marL="285750" lvl="1">
              <a:lnSpc>
                <a:spcPct val="90000"/>
              </a:lnSpc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acompanhamento das ações acordadas e homologadas no Sistema de Justiça</a:t>
            </a:r>
          </a:p>
          <a:p>
            <a:pPr marL="514350" indent="-514350">
              <a:lnSpc>
                <a:spcPct val="90000"/>
              </a:lnSpc>
              <a:buNone/>
            </a:pPr>
            <a:endParaRPr lang="pt-BR" sz="1300" b="1" dirty="0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685498EF-4F98-4521-AFCF-33104372C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16695"/>
            <a:ext cx="3024336" cy="2520280"/>
          </a:xfrm>
        </p:spPr>
        <p:txBody>
          <a:bodyPr/>
          <a:lstStyle/>
          <a:p>
            <a:br>
              <a:rPr lang="pt-BR" sz="3200" b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pt-BR" sz="3200" dirty="0">
                <a:ln>
                  <a:noFill/>
                </a:ln>
                <a:solidFill>
                  <a:schemeClr val="bg1"/>
                </a:solidFill>
                <a:effectLst/>
              </a:rPr>
              <a:t>Objeto da proposta Cuidado e Proteção</a:t>
            </a:r>
          </a:p>
        </p:txBody>
      </p:sp>
    </p:spTree>
    <p:extLst>
      <p:ext uri="{BB962C8B-B14F-4D97-AF65-F5344CB8AC3E}">
        <p14:creationId xmlns:p14="http://schemas.microsoft.com/office/powerpoint/2010/main" val="185250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589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096172FF-CA21-4D87-BADE-347E102234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684" y="476672"/>
            <a:ext cx="5688631" cy="3888432"/>
          </a:xfrm>
          <a:prstGeom prst="rect">
            <a:avLst/>
          </a:prstGeom>
          <a:noFill/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15680" y="2420886"/>
            <a:ext cx="5760640" cy="332402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pt-BR" sz="2400" b="1" dirty="0">
                <a:solidFill>
                  <a:schemeClr val="accent3">
                    <a:lumMod val="75000"/>
                  </a:schemeClr>
                </a:solidFill>
              </a:rPr>
              <a:t>Desenvolvimento de metodologia para o desenvolvimento e efetivação dos Planos Municipais de Acolhimento revistos e pactuados na nova gestão municipal 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DBEACFBB-268A-46C0-9757-20681059C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4664"/>
            <a:ext cx="3024336" cy="2520280"/>
          </a:xfrm>
        </p:spPr>
        <p:txBody>
          <a:bodyPr/>
          <a:lstStyle/>
          <a:p>
            <a:br>
              <a:rPr lang="pt-BR" sz="3200" b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pt-BR" sz="3200" dirty="0">
                <a:ln>
                  <a:noFill/>
                </a:ln>
                <a:solidFill>
                  <a:schemeClr val="bg1"/>
                </a:solidFill>
                <a:effectLst/>
              </a:rPr>
              <a:t>Objeto da proposta Cuidado e Proteção</a:t>
            </a:r>
          </a:p>
        </p:txBody>
      </p:sp>
    </p:spTree>
    <p:extLst>
      <p:ext uri="{BB962C8B-B14F-4D97-AF65-F5344CB8AC3E}">
        <p14:creationId xmlns:p14="http://schemas.microsoft.com/office/powerpoint/2010/main" val="3116551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589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Zoom do Resumo 4">
                <a:extLst>
                  <a:ext uri="{FF2B5EF4-FFF2-40B4-BE49-F238E27FC236}">
                    <a16:creationId xmlns:a16="http://schemas.microsoft.com/office/drawing/2014/main" id="{80271E52-A731-4640-91CA-CC556DA1A5C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34184004"/>
                  </p:ext>
                </p:extLst>
              </p:nvPr>
            </p:nvGraphicFramePr>
            <p:xfrm>
              <a:off x="3814010" y="46184"/>
              <a:ext cx="7794376" cy="6655405"/>
            </p:xfrm>
            <a:graphic>
              <a:graphicData uri="http://schemas.microsoft.com/office/powerpoint/2016/summaryzoom">
                <psuz:summaryZm>
                  <psuz:summaryZmObj sectionId="{7F6CF303-5755-493A-BDE0-8CA0E697E348}" scaleFactorX="58092">
                    <psuz:zmPr id="{D6136E87-E9D2-4E35-803D-F49B9C7A82BD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91995" y="1267064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509140EB-82A4-4ADE-9365-F36D1145EAFA}" scaleFactorX="58092">
                    <psuz:zmPr id="{4219EC13-1C77-4D72-B88D-4B05856B275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3217995" y="1267064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1D774ED6-AFB2-4FE8-A5A4-E3977421142E}" scaleFactorX="58092">
                    <psuz:zmPr id="{E44F821F-9D0F-4FC3-A9C0-A8C9592C3999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643995" y="1267064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03081826-D36A-446F-9B16-FAEF3782266D}" scaleFactorX="58092">
                    <psuz:zmPr id="{1050BF30-7E03-4DAE-A207-37396C58FB5F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91995" y="2670052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1541B5C2-7474-4981-A3FA-D90D9AFF0E49}" scaleFactorX="58092">
                    <psuz:zmPr id="{91546EF5-A1AB-456C-BA66-63E26689CE68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3217995" y="2670052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1B1ABC09-5953-4F26-A8CF-8AF776EDDA84}" scaleFactorX="58092">
                    <psuz:zmPr id="{D90D9D1D-528D-494F-8E2E-7FD36676A21B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643995" y="2670052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EBB2E00B-FA63-442D-AB8E-CA701C9A6A8D}" scaleFactorX="58092">
                    <psuz:zmPr id="{48F51FB4-B394-4EDA-84B7-74F1FE61EB3B}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91995" y="4073040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82E10451-D674-4E35-9513-DEFC4D2092F1}" scaleFactorX="58092">
                    <psuz:zmPr id="{2BCEBFA9-0E77-4D6C-8BCA-5BFCCA09FBD1}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3217995" y="4073040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F54EEB9B-0FE4-459D-B89A-D48E2E1E17DA}" scaleFactorX="58092">
                    <psuz:zmPr id="{0DD0A8B5-BBFE-4935-8DD2-BE3CF1E506F0}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643995" y="4073040"/>
                          <a:ext cx="1358384" cy="131530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Zoom do Resumo 4">
                <a:extLst>
                  <a:ext uri="{FF2B5EF4-FFF2-40B4-BE49-F238E27FC236}">
                    <a16:creationId xmlns:a16="http://schemas.microsoft.com/office/drawing/2014/main" id="{80271E52-A731-4640-91CA-CC556DA1A5C3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3814010" y="46184"/>
                <a:ext cx="7794376" cy="6655405"/>
                <a:chOff x="3814010" y="46184"/>
                <a:chExt cx="7794376" cy="6655405"/>
              </a:xfrm>
            </p:grpSpPr>
            <p:pic>
              <p:nvPicPr>
                <p:cNvPr id="8" name="Imagem 8">
                  <a:hlinkClick r:id="rId11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606005" y="1313248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9" name="Imagem 9">
                  <a:hlinkClick r:id="rId12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7032005" y="1313248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0" name="Imagem 10">
                  <a:hlinkClick r:id="rId13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9458005" y="1313248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1" name="Imagem 11">
                  <a:hlinkClick r:id="rId14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06005" y="2716236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2" name="Imagem 12">
                  <a:hlinkClick r:id="rId15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032005" y="2716236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3" name="Imagem 13">
                  <a:hlinkClick r:id="rId1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458005" y="2716236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4" name="Imagem 14">
                  <a:hlinkClick r:id="rId1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06005" y="4119224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5" name="Imagem 15">
                  <a:hlinkClick r:id="rId1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7032005" y="4119224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6" name="Imagem 16">
                  <a:hlinkClick r:id="rId19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9458005" y="4119224"/>
                  <a:ext cx="1358384" cy="131530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  <p:sp>
        <p:nvSpPr>
          <p:cNvPr id="6" name="Shape 249">
            <a:extLst>
              <a:ext uri="{FF2B5EF4-FFF2-40B4-BE49-F238E27FC236}">
                <a16:creationId xmlns:a16="http://schemas.microsoft.com/office/drawing/2014/main" id="{B8D1C5BC-286A-4B56-A80E-AD29A8C68CB2}"/>
              </a:ext>
            </a:extLst>
          </p:cNvPr>
          <p:cNvSpPr txBox="1"/>
          <p:nvPr/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7" name="Shape 250">
            <a:extLst>
              <a:ext uri="{FF2B5EF4-FFF2-40B4-BE49-F238E27FC236}">
                <a16:creationId xmlns:a16="http://schemas.microsoft.com/office/drawing/2014/main" id="{58126BA8-EABF-4B38-83C6-19D67CE07ABF}"/>
              </a:ext>
            </a:extLst>
          </p:cNvPr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283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Shape 255"/>
          <p:cNvPicPr preferRelativeResize="0"/>
          <p:nvPr/>
        </p:nvPicPr>
        <p:blipFill rotWithShape="1">
          <a:blip r:embed="rId3">
            <a:alphaModFix/>
          </a:blip>
          <a:srcRect t="24420"/>
          <a:stretch/>
        </p:blipFill>
        <p:spPr>
          <a:xfrm>
            <a:off x="4544998" y="336704"/>
            <a:ext cx="5809671" cy="5876971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Shape 256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</a:t>
            </a:r>
            <a:r>
              <a:rPr lang="pt-BR" sz="3900" b="0" i="0" u="none" strike="noStrike" cap="none" dirty="0">
                <a:latin typeface="Love Ya Like A Sister"/>
                <a:ea typeface="Love Ya Like A Sister"/>
                <a:cs typeface="Love Ya Like A Sister"/>
                <a:sym typeface="Love Ya Like A Sister"/>
              </a:rPr>
              <a:t>propomos </a:t>
            </a:r>
            <a:br>
              <a:rPr lang="pt-BR" sz="28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257" name="Shape 2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Shape 258"/>
          <p:cNvSpPr/>
          <p:nvPr/>
        </p:nvSpPr>
        <p:spPr>
          <a:xfrm>
            <a:off x="4511823" y="1844824"/>
            <a:ext cx="5835299" cy="328551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 dirty="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Desenvolver uma metodologia de apoio para implementação dos Planos Municipais de Acolhimento </a:t>
            </a:r>
            <a:r>
              <a:rPr lang="pt-BR" sz="2000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como um recurso de garantia do Direito à Convivência Familiar e Comunitária de Crianças e Adolescentes, </a:t>
            </a:r>
            <a:r>
              <a:rPr lang="pt-BR" sz="2000" dirty="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em duas Diretorias Regionais de Assistência e Desenvolvimento Social (</a:t>
            </a:r>
            <a:r>
              <a:rPr lang="pt-BR" sz="2000" dirty="0" err="1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Drads</a:t>
            </a:r>
            <a:r>
              <a:rPr lang="pt-BR" sz="2000" dirty="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);</a:t>
            </a:r>
          </a:p>
        </p:txBody>
      </p:sp>
      <p:sp>
        <p:nvSpPr>
          <p:cNvPr id="259" name="Shape 259"/>
          <p:cNvSpPr/>
          <p:nvPr/>
        </p:nvSpPr>
        <p:spPr>
          <a:xfrm>
            <a:off x="263352" y="58580"/>
            <a:ext cx="12192000" cy="6858000"/>
          </a:xfrm>
          <a:prstGeom prst="rect">
            <a:avLst/>
          </a:prstGeom>
          <a:noFill/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Shape 264"/>
          <p:cNvPicPr preferRelativeResize="0"/>
          <p:nvPr/>
        </p:nvPicPr>
        <p:blipFill rotWithShape="1">
          <a:blip r:embed="rId3">
            <a:alphaModFix/>
          </a:blip>
          <a:srcRect t="24095"/>
          <a:stretch/>
        </p:blipFill>
        <p:spPr>
          <a:xfrm>
            <a:off x="4697123" y="484187"/>
            <a:ext cx="5719355" cy="6135307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Shape 265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266" name="Shape 26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Shape 267"/>
          <p:cNvSpPr/>
          <p:nvPr/>
        </p:nvSpPr>
        <p:spPr>
          <a:xfrm>
            <a:off x="4697123" y="1988840"/>
            <a:ext cx="5719355" cy="286232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Reforçar o papel de orientação e apoio das Diretorias Regionais de Assistência e Desenvolvimento Social (Drads)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aos municípios, no reordenamento dos serviços e das práticas de acolhimento de crianças e adolescentes afastados dos cuidados parentais;</a:t>
            </a: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Shape 273"/>
          <p:cNvPicPr preferRelativeResize="0"/>
          <p:nvPr/>
        </p:nvPicPr>
        <p:blipFill rotWithShape="1">
          <a:blip r:embed="rId3">
            <a:alphaModFix/>
          </a:blip>
          <a:srcRect t="23695"/>
          <a:stretch/>
        </p:blipFill>
        <p:spPr>
          <a:xfrm>
            <a:off x="4439816" y="620687"/>
            <a:ext cx="5904656" cy="6398094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275" name="Shape 27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Shape 276"/>
          <p:cNvSpPr/>
          <p:nvPr/>
        </p:nvSpPr>
        <p:spPr>
          <a:xfrm>
            <a:off x="4439816" y="2420888"/>
            <a:ext cx="5904656" cy="19389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Construir, junto com os profissionais envolvidos na formação, um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grupo de referência local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para acompanhamento e desenvolvimento da  proposta nos municípios; </a:t>
            </a: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Shape 282"/>
          <p:cNvPicPr preferRelativeResize="0"/>
          <p:nvPr/>
        </p:nvPicPr>
        <p:blipFill rotWithShape="1">
          <a:blip r:embed="rId3">
            <a:alphaModFix/>
          </a:blip>
          <a:srcRect t="11544"/>
          <a:stretch/>
        </p:blipFill>
        <p:spPr>
          <a:xfrm>
            <a:off x="4248971" y="497887"/>
            <a:ext cx="5760640" cy="5901433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Shape 283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284" name="Shape 28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Shape 285"/>
          <p:cNvSpPr/>
          <p:nvPr/>
        </p:nvSpPr>
        <p:spPr>
          <a:xfrm>
            <a:off x="4434105" y="2420888"/>
            <a:ext cx="5575506" cy="28238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Oferecer instrumentos de qualidade aos profissionais envolvidos no processo de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adequação da oferta de Serviços de Acolhimento,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tanto para  o reordenamento dos serviços preexistentes quanto para a implantação de novas modalidades dos serviços;</a:t>
            </a: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Shape 291"/>
          <p:cNvPicPr preferRelativeResize="0"/>
          <p:nvPr/>
        </p:nvPicPr>
        <p:blipFill rotWithShape="1">
          <a:blip r:embed="rId3">
            <a:alphaModFix/>
          </a:blip>
          <a:srcRect t="17037" b="37530"/>
          <a:stretch/>
        </p:blipFill>
        <p:spPr>
          <a:xfrm>
            <a:off x="4440407" y="996079"/>
            <a:ext cx="5280508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Shape 292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</a:t>
            </a: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propomos</a:t>
            </a: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293" name="Shape 29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Shape 294"/>
          <p:cNvSpPr/>
          <p:nvPr/>
        </p:nvSpPr>
        <p:spPr>
          <a:xfrm>
            <a:off x="4429964" y="2206168"/>
            <a:ext cx="5290950" cy="143885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Contribuir para uma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releitura dos planos municipais de acolhimento e da construção de estratégias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para colocá-los em ação;</a:t>
            </a: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301" name="Shape 3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Shape 302"/>
          <p:cNvSpPr/>
          <p:nvPr/>
        </p:nvSpPr>
        <p:spPr>
          <a:xfrm>
            <a:off x="4430901" y="2350616"/>
            <a:ext cx="5265498" cy="286232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Apoiar os profissionais diretamente envolvidos com a gestão e execução das ações do Plano de Acolhimento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nas duas regiões de abrangência deste projeto; por meio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de formação continuada, presencial e à distância; </a:t>
            </a:r>
          </a:p>
        </p:txBody>
      </p:sp>
      <p:pic>
        <p:nvPicPr>
          <p:cNvPr id="303" name="Shape 303"/>
          <p:cNvPicPr preferRelativeResize="0"/>
          <p:nvPr/>
        </p:nvPicPr>
        <p:blipFill rotWithShape="1">
          <a:blip r:embed="rId4">
            <a:alphaModFix/>
          </a:blip>
          <a:srcRect t="14478" b="39473"/>
          <a:stretch/>
        </p:blipFill>
        <p:spPr>
          <a:xfrm>
            <a:off x="4426250" y="1019288"/>
            <a:ext cx="5427188" cy="21136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310" name="Shape 3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Shape 311"/>
          <p:cNvSpPr/>
          <p:nvPr/>
        </p:nvSpPr>
        <p:spPr>
          <a:xfrm>
            <a:off x="4367807" y="2081210"/>
            <a:ext cx="5400599" cy="13234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Sistematizar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a metodologia e a disponibilizar por meio de um relatório virtual e impresso aos participantes do projeto e demais municípios interessados. </a:t>
            </a:r>
          </a:p>
        </p:txBody>
      </p:sp>
      <p:pic>
        <p:nvPicPr>
          <p:cNvPr id="312" name="Shape 312"/>
          <p:cNvPicPr preferRelativeResize="0"/>
          <p:nvPr/>
        </p:nvPicPr>
        <p:blipFill rotWithShape="1">
          <a:blip r:embed="rId4">
            <a:alphaModFix/>
          </a:blip>
          <a:srcRect t="28772" b="45866"/>
          <a:stretch/>
        </p:blipFill>
        <p:spPr>
          <a:xfrm>
            <a:off x="4439816" y="836712"/>
            <a:ext cx="5138616" cy="18722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319" name="Shape 3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Shape 320"/>
          <p:cNvPicPr preferRelativeResize="0"/>
          <p:nvPr/>
        </p:nvPicPr>
        <p:blipFill rotWithShape="1">
          <a:blip r:embed="rId4">
            <a:alphaModFix/>
          </a:blip>
          <a:srcRect t="19567" b="35975"/>
          <a:stretch/>
        </p:blipFill>
        <p:spPr>
          <a:xfrm>
            <a:off x="4439816" y="863317"/>
            <a:ext cx="5274536" cy="2061625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Shape 321"/>
          <p:cNvSpPr/>
          <p:nvPr/>
        </p:nvSpPr>
        <p:spPr>
          <a:xfrm>
            <a:off x="4367807" y="1908765"/>
            <a:ext cx="5346544" cy="378565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Apoiar a elaboração dos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Projetos</a:t>
            </a:r>
            <a:r>
              <a:rPr lang="pt-BR" sz="2000" b="1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Político</a:t>
            </a:r>
            <a:r>
              <a:rPr lang="pt-BR" sz="2000" b="1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Pedagógicos (PPP) e dos Planos de Atendimento Individual e Familiar (PIA) 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dos Serviços de Acolhimento das regiões de abrangência deste projeto; bem como instituir canais de diálogo que subsidiem as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audiências</a:t>
            </a:r>
            <a:r>
              <a:rPr lang="pt-BR" sz="2000" b="1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000">
                <a:solidFill>
                  <a:srgbClr val="FFC000"/>
                </a:solidFill>
                <a:latin typeface="Coming Soon"/>
                <a:ea typeface="Coming Soon"/>
                <a:cs typeface="Coming Soon"/>
                <a:sym typeface="Coming Soon"/>
              </a:rPr>
              <a:t>concentradas</a:t>
            </a:r>
            <a:r>
              <a:rPr lang="pt-BR" sz="2000" b="1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nas regiões de abrangência deste projeto; </a:t>
            </a:r>
          </a:p>
        </p:txBody>
      </p:sp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 txBox="1">
            <a:spLocks noGrp="1"/>
          </p:cNvSpPr>
          <p:nvPr>
            <p:ph type="title"/>
          </p:nvPr>
        </p:nvSpPr>
        <p:spPr>
          <a:xfrm>
            <a:off x="263352" y="0"/>
            <a:ext cx="3208951" cy="31328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propomos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r>
              <a:rPr lang="pt-BR" sz="39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</a:t>
            </a: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br>
              <a:rPr lang="pt-BR" sz="2800" b="0" i="0" u="none" strike="noStrike" cap="none" dirty="0">
                <a:solidFill>
                  <a:schemeClr val="bg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2800" b="0" i="0" u="none" strike="noStrike" cap="none" dirty="0">
              <a:solidFill>
                <a:schemeClr val="bg2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pic>
        <p:nvPicPr>
          <p:cNvPr id="328" name="Shape 3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789705"/>
            <a:ext cx="1663313" cy="11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Shape 329"/>
          <p:cNvSpPr/>
          <p:nvPr/>
        </p:nvSpPr>
        <p:spPr>
          <a:xfrm>
            <a:off x="4432919" y="2060848"/>
            <a:ext cx="5479504" cy="10156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Fortalecer intercâmbio e redes de articulação intersetoriais e intermunicipais</a:t>
            </a:r>
          </a:p>
        </p:txBody>
      </p:sp>
      <p:pic>
        <p:nvPicPr>
          <p:cNvPr id="330" name="Shape 330"/>
          <p:cNvPicPr preferRelativeResize="0"/>
          <p:nvPr/>
        </p:nvPicPr>
        <p:blipFill rotWithShape="1">
          <a:blip r:embed="rId4">
            <a:alphaModFix/>
          </a:blip>
          <a:srcRect t="21082" b="39006"/>
          <a:stretch/>
        </p:blipFill>
        <p:spPr>
          <a:xfrm>
            <a:off x="4432919" y="863317"/>
            <a:ext cx="5367154" cy="1845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Etapas do projeto Cuidado e Proteção</a:t>
            </a:r>
          </a:p>
        </p:txBody>
      </p:sp>
      <p:sp>
        <p:nvSpPr>
          <p:cNvPr id="336" name="Shape 336"/>
          <p:cNvSpPr txBox="1">
            <a:spLocks noGrp="1"/>
          </p:cNvSpPr>
          <p:nvPr>
            <p:ph type="body" idx="1"/>
          </p:nvPr>
        </p:nvSpPr>
        <p:spPr>
          <a:xfrm>
            <a:off x="1775519" y="1268759"/>
            <a:ext cx="9806879" cy="5589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marR="0" lvl="0" indent="-5143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1818"/>
              <a:buFont typeface="Arial"/>
              <a:buAutoNum type="arabicPeriod"/>
            </a:pPr>
            <a:r>
              <a:rPr lang="pt-BR" sz="2240" b="1" i="0" u="none" strike="noStrike" cap="none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Planejamento geral; </a:t>
            </a:r>
          </a:p>
          <a:p>
            <a:pPr marL="998538" marR="0" lvl="0" indent="-465138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1818"/>
              <a:buFont typeface="Arial"/>
              <a:buChar char="-"/>
            </a:pPr>
            <a:r>
              <a:rPr lang="pt-BR" sz="224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Apresentação do projeto, coleta das expectativas e alinhamento, planejamento e elaboração dos  instrumentais para diagnóstico.</a:t>
            </a:r>
          </a:p>
          <a:p>
            <a:pPr marL="998538" marR="0" lvl="0" indent="-465138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1818"/>
              <a:buFont typeface="Arial"/>
              <a:buNone/>
            </a:pPr>
            <a:endParaRPr sz="2240" b="1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14350" marR="0" lvl="0" indent="-51435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240" b="1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452438" marR="0" lvl="0" indent="-452438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pt-BR" sz="2240" b="1" i="0" u="none" strike="noStrike" cap="none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2. 	MOBILIZAÇÃO : </a:t>
            </a:r>
            <a:r>
              <a:rPr lang="pt-BR" sz="224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Apresentação do projeto aos municípios,  coleta das expectativas e alinhamento. 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Reunião nas Secretarias Municipais de Desenvolvimento Social (6)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Visita aos serviços de acolhimento (6):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Encontros de Sensibilização:  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Sensibilização e formação de um Grupo de Referencia Municipal</a:t>
            </a:r>
            <a:r>
              <a:rPr lang="pt-BR" sz="196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: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Articulação das e com as redes municipais: encontros com a rede </a:t>
            </a:r>
          </a:p>
          <a:p>
            <a:pPr marL="717550" marR="0" lvl="1" indent="-1841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Seminário de sensibilização por DRADS com os 3 municípios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None/>
            </a:pPr>
            <a:endParaRPr sz="196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452438" marR="0" lvl="0" indent="-452438" algn="l" rtl="0">
              <a:lnSpc>
                <a:spcPct val="80000"/>
              </a:lnSpc>
              <a:spcBef>
                <a:spcPts val="448"/>
              </a:spcBef>
              <a:buClr>
                <a:srgbClr val="0070C0"/>
              </a:buClr>
              <a:buSzPct val="101818"/>
              <a:buFont typeface="Arial"/>
              <a:buAutoNum type="arabicPeriod" startAt="3"/>
            </a:pPr>
            <a:r>
              <a:rPr lang="pt-BR" sz="2170" b="1" i="0" u="none" strike="noStrike" cap="none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Desenho de cenário </a:t>
            </a:r>
            <a:br>
              <a:rPr lang="pt-BR" sz="2170" b="1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pt-BR" sz="224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Desenho do cenário em que o projeto será desenvolvido, possibilitando a compreensão, o mais aprofundada possível, da situação da rede de proteção do direito da criança e do adolescente.</a:t>
            </a:r>
          </a:p>
        </p:txBody>
      </p:sp>
      <p:pic>
        <p:nvPicPr>
          <p:cNvPr id="337" name="Shape 3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Etapas do projeto Cuidado e Proteção</a:t>
            </a:r>
          </a:p>
        </p:txBody>
      </p:sp>
      <p:sp>
        <p:nvSpPr>
          <p:cNvPr id="343" name="Shape 343"/>
          <p:cNvSpPr txBox="1">
            <a:spLocks noGrp="1"/>
          </p:cNvSpPr>
          <p:nvPr>
            <p:ph type="body" idx="1"/>
          </p:nvPr>
        </p:nvSpPr>
        <p:spPr>
          <a:xfrm>
            <a:off x="1775519" y="1268759"/>
            <a:ext cx="9806879" cy="5589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24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pt-BR" sz="2240" b="1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4. Formação dos profissionais: </a:t>
            </a:r>
            <a:r>
              <a:rPr lang="pt-BR" sz="2240" b="1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presencial e à distancia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7 encontros mensais com a rede dos 3 municípios por DRADS com rodízio do município </a:t>
            </a:r>
            <a:r>
              <a:rPr lang="pt-BR" sz="1960" b="0" i="0" u="none" strike="noStrike" cap="none" dirty="0" err="1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anfitriao</a:t>
            </a: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7 encontros mensais com os serviços de acolhimento por município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–"/>
            </a:pP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Desenvolvimento de BLOG para compartilhamento de experiências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None/>
            </a:pPr>
            <a:endParaRPr sz="196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1" indent="-342900" algn="just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pt-BR" sz="2170" b="1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5. Sistematização da metodologia e resultados</a:t>
            </a:r>
            <a:r>
              <a:rPr lang="pt-BR" sz="2240" b="0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2240" b="0" i="0" u="none" strike="noStrike" cap="none" dirty="0">
                <a:solidFill>
                  <a:srgbClr val="595959"/>
                </a:solidFill>
                <a:latin typeface="Coming Soon"/>
                <a:ea typeface="Coming Soon"/>
                <a:cs typeface="Coming Soon"/>
                <a:sym typeface="Coming Soon"/>
              </a:rPr>
              <a:t>a serem disponibilizados por meio de um relatório virtual e impresso aos participantes do projeto e demais municípios interessados. </a:t>
            </a:r>
          </a:p>
          <a:p>
            <a:pPr marL="342900" marR="0" lvl="1" indent="-342900" algn="just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240" b="0" i="0" u="none" strike="noStrike" cap="none" dirty="0">
              <a:solidFill>
                <a:srgbClr val="595959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1" indent="-342900" algn="l" rtl="0">
              <a:lnSpc>
                <a:spcPct val="80000"/>
              </a:lnSpc>
              <a:spcBef>
                <a:spcPts val="434"/>
              </a:spcBef>
              <a:spcAft>
                <a:spcPts val="0"/>
              </a:spcAft>
              <a:buClr>
                <a:srgbClr val="0070C0"/>
              </a:buClr>
              <a:buSzPct val="25000"/>
              <a:buFont typeface="Arial"/>
              <a:buNone/>
            </a:pPr>
            <a:r>
              <a:rPr lang="pt-BR" sz="2170" b="1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6. Seminário de socialização com a presença dos 6 municípios participantes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-"/>
            </a:pP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Apresentação dos resultados pelos municípios participantes 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98000"/>
              <a:buFont typeface="Arial"/>
              <a:buChar char="-"/>
            </a:pPr>
            <a:r>
              <a:rPr lang="pt-BR" sz="196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Avaliação do processo realizado</a:t>
            </a:r>
          </a:p>
          <a:p>
            <a:pPr marL="342900" marR="0" lvl="1" indent="-342900" algn="l" rtl="0">
              <a:lnSpc>
                <a:spcPct val="80000"/>
              </a:lnSpc>
              <a:spcBef>
                <a:spcPts val="434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170" b="1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1" indent="-342900" algn="l" rtl="0">
              <a:lnSpc>
                <a:spcPct val="80000"/>
              </a:lnSpc>
              <a:spcBef>
                <a:spcPts val="434"/>
              </a:spcBef>
              <a:buClr>
                <a:srgbClr val="0070C0"/>
              </a:buClr>
              <a:buSzPct val="25000"/>
              <a:buFont typeface="Arial"/>
              <a:buNone/>
            </a:pPr>
            <a:r>
              <a:rPr lang="pt-BR" sz="2170" b="1" i="0" u="none" strike="noStrike" cap="none" dirty="0">
                <a:solidFill>
                  <a:srgbClr val="0070C0"/>
                </a:solidFill>
                <a:latin typeface="Coming Soon"/>
                <a:ea typeface="Coming Soon"/>
                <a:cs typeface="Coming Soon"/>
                <a:sym typeface="Coming Soon"/>
              </a:rPr>
              <a:t>7.  Publicação final a ser acordada com a SEDS</a:t>
            </a:r>
          </a:p>
        </p:txBody>
      </p:sp>
      <p:pic>
        <p:nvPicPr>
          <p:cNvPr id="344" name="Shape 3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2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" grpId="0"/>
      <p:bldP spid="34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Como faremos?</a:t>
            </a:r>
          </a:p>
        </p:txBody>
      </p:sp>
      <p:sp>
        <p:nvSpPr>
          <p:cNvPr id="358" name="Shape 358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799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359" name="Shape 359"/>
          <p:cNvSpPr txBox="1"/>
          <p:nvPr/>
        </p:nvSpPr>
        <p:spPr>
          <a:xfrm>
            <a:off x="1991543" y="1417637"/>
            <a:ext cx="8929718" cy="510770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pt-BR" sz="2000" b="1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De forma participativa e com espaços de troca</a:t>
            </a:r>
            <a:r>
              <a:rPr lang="pt-BR" sz="2000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:</a:t>
            </a:r>
          </a:p>
          <a:p>
            <a:pPr marL="0" marR="0" lvl="0" indent="0" algn="just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ct val="25000"/>
              <a:buNone/>
            </a:pPr>
            <a:r>
              <a:rPr lang="pt-BR" sz="2000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-</a:t>
            </a: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no contexto atual dos Municípios: SAICAS e rede (Assistência Social, CRAS, CREAS; Sistema de Justiça, Conselhos Municipais e Secretarias Setoriais)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no cotidiano dos orientadores</a:t>
            </a:r>
            <a:r>
              <a:rPr lang="pt-BR" sz="1800" dirty="0">
                <a:solidFill>
                  <a:schemeClr val="tx1"/>
                </a:solidFill>
                <a:latin typeface="Coming Soon"/>
                <a:ea typeface="Coming Soon"/>
                <a:cs typeface="Coming Soon"/>
                <a:sym typeface="Coming Soon"/>
              </a:rPr>
              <a:t>, das crianças e adolescentes acolhidos e de suas famílias;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na expressão e compartilhamento de experiências;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no aprimoramento das capacidades e competências necessárias ao exercício do papel socioeducativo.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004173"/>
              </a:buClr>
              <a:buFont typeface="Coming Soon"/>
              <a:buNone/>
            </a:pPr>
            <a:endParaRPr sz="1800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ct val="25000"/>
              <a:buNone/>
            </a:pPr>
            <a:r>
              <a:rPr lang="pt-BR" sz="2000" b="1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Por meio de formação dialógica</a:t>
            </a:r>
          </a:p>
          <a:p>
            <a:pPr marL="285750" marR="0" lvl="0" indent="-285750" algn="just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/>
              <a:buChar char="-"/>
            </a:pP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Estratégias pedagógicas diversificadas: exercícios e dinâmicas de grupo, uso de vídeos, textos e outras.</a:t>
            </a:r>
          </a:p>
          <a:p>
            <a:pPr marL="0" marR="0" lvl="0" indent="0" algn="just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2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ct val="25000"/>
              <a:buNone/>
            </a:pPr>
            <a:r>
              <a:rPr lang="pt-BR" sz="2000" b="1" dirty="0">
                <a:solidFill>
                  <a:schemeClr val="dk2"/>
                </a:solidFill>
                <a:latin typeface="Coming Soon"/>
                <a:ea typeface="Coming Soon"/>
                <a:cs typeface="Coming Soon"/>
                <a:sym typeface="Coming Soon"/>
              </a:rPr>
              <a:t> Com apoio aos profissionais das DRADS e dos municípios</a:t>
            </a:r>
          </a:p>
          <a:p>
            <a:pPr marL="0" marR="0" lvl="0" indent="0" algn="just" rtl="0">
              <a:lnSpc>
                <a:spcPct val="90000"/>
              </a:lnSpc>
              <a:spcBef>
                <a:spcPts val="360"/>
              </a:spcBef>
              <a:buSzPct val="25000"/>
              <a:buNone/>
            </a:pPr>
            <a:r>
              <a:rPr lang="pt-BR" sz="18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</a:t>
            </a:r>
            <a:r>
              <a:rPr lang="pt-BR" sz="1600" dirty="0">
                <a:solidFill>
                  <a:schemeClr val="tx1"/>
                </a:solidFill>
                <a:latin typeface="Coming Soon"/>
                <a:ea typeface="Coming Soon"/>
                <a:cs typeface="Coming Soon"/>
                <a:sym typeface="Coming Soon"/>
              </a:rPr>
              <a:t>No enfrentamento dos desafios para a implementação do PMA e também de questões institucionais e relativas à rede</a:t>
            </a:r>
          </a:p>
        </p:txBody>
      </p:sp>
      <p:pic>
        <p:nvPicPr>
          <p:cNvPr id="360" name="Shape 3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94393" y="137881"/>
            <a:ext cx="1247486" cy="1196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Shape 36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" name="Shape 366"/>
          <p:cNvPicPr preferRelativeResize="0"/>
          <p:nvPr/>
        </p:nvPicPr>
        <p:blipFill rotWithShape="1">
          <a:blip r:embed="rId3">
            <a:alphaModFix/>
          </a:blip>
          <a:srcRect l="13689" r="1283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Shape 367"/>
          <p:cNvSpPr txBox="1">
            <a:spLocks noGrp="1"/>
          </p:cNvSpPr>
          <p:nvPr>
            <p:ph type="title"/>
          </p:nvPr>
        </p:nvSpPr>
        <p:spPr>
          <a:xfrm>
            <a:off x="4965430" y="629266"/>
            <a:ext cx="6586491" cy="167660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Planos Municipais de Acolhimento</a:t>
            </a:r>
          </a:p>
        </p:txBody>
      </p:sp>
      <p:sp>
        <p:nvSpPr>
          <p:cNvPr id="368" name="Shape 368"/>
          <p:cNvSpPr txBox="1">
            <a:spLocks noGrp="1"/>
          </p:cNvSpPr>
          <p:nvPr>
            <p:ph type="body" idx="1"/>
          </p:nvPr>
        </p:nvSpPr>
        <p:spPr>
          <a:xfrm>
            <a:off x="4965429" y="2438400"/>
            <a:ext cx="6945833" cy="37854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 que é?</a:t>
            </a:r>
          </a:p>
          <a:p>
            <a:pPr marL="457200" marR="0" lvl="0" indent="-457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endParaRPr sz="28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457200" marR="0" lvl="0" indent="-457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Para que serve?</a:t>
            </a:r>
          </a:p>
          <a:p>
            <a:pPr marL="457200" marR="0" lvl="0" indent="-457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endParaRPr sz="28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457200" marR="0" lvl="0" indent="-457200" algn="l" rtl="0">
              <a:spcBef>
                <a:spcPts val="480"/>
              </a:spcBef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Como está no Município atualmente?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Shape 373"/>
          <p:cNvPicPr preferRelativeResize="0"/>
          <p:nvPr/>
        </p:nvPicPr>
        <p:blipFill rotWithShape="1">
          <a:blip r:embed="rId3">
            <a:alphaModFix/>
          </a:blip>
          <a:srcRect l="11490" r="10643" b="3"/>
          <a:stretch/>
        </p:blipFill>
        <p:spPr>
          <a:xfrm>
            <a:off x="7556409" y="640081"/>
            <a:ext cx="3995928" cy="5577837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Shape 374"/>
          <p:cNvSpPr txBox="1"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Plano de Acolhimento</a:t>
            </a:r>
          </a:p>
        </p:txBody>
      </p:sp>
      <p:sp>
        <p:nvSpPr>
          <p:cNvPr id="375" name="Shape 375"/>
          <p:cNvSpPr txBox="1">
            <a:spLocks noGrp="1"/>
          </p:cNvSpPr>
          <p:nvPr>
            <p:ph type="body" idx="1"/>
          </p:nvPr>
        </p:nvSpPr>
        <p:spPr>
          <a:xfrm>
            <a:off x="648929" y="2438400"/>
            <a:ext cx="6586488" cy="37854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 Plano de Acolhimento é um instrumento de planejamento da gestão municipal quanto a política de acolhimento de crianças e adolescentes utilizada no Município 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None/>
            </a:pPr>
            <a:endParaRPr sz="24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240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Contém o planejamento de ações, estratégias, metas e cronograma a ser realizado até Dezembro de 2017, segundo orientações do MDS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buClr>
                <a:srgbClr val="004173"/>
              </a:buClr>
              <a:buSzPct val="100000"/>
              <a:buFont typeface="Coming Soon"/>
              <a:buNone/>
            </a:pPr>
            <a:endParaRPr sz="24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" name="Shape 380"/>
          <p:cNvPicPr preferRelativeResize="0"/>
          <p:nvPr/>
        </p:nvPicPr>
        <p:blipFill rotWithShape="1">
          <a:blip r:embed="rId3">
            <a:alphaModFix/>
          </a:blip>
          <a:srcRect l="13689" r="1283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Shape 381"/>
          <p:cNvSpPr txBox="1">
            <a:spLocks noGrp="1"/>
          </p:cNvSpPr>
          <p:nvPr>
            <p:ph type="title"/>
          </p:nvPr>
        </p:nvSpPr>
        <p:spPr>
          <a:xfrm>
            <a:off x="4965430" y="629266"/>
            <a:ext cx="6586491" cy="167660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6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Objetivos do Plano de Acolhimento</a:t>
            </a:r>
            <a:br>
              <a:rPr lang="pt-BR" sz="3600" b="1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3600" b="1" i="0" u="none" strike="noStrike" cap="none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4965430" y="2438400"/>
            <a:ext cx="6586488" cy="37854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pt-BR" sz="2000" b="1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 adequação da oferta de serviços de acolhimento para crianças e adolescentes no território, devendo englobar:</a:t>
            </a:r>
          </a:p>
          <a:p>
            <a:pPr marL="457200" marR="0" lvl="0" indent="-4572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742950" marR="0" lvl="1" indent="-2857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 reordenamento dos serviços que estiverem em desacordo com os parâmetros legais,</a:t>
            </a:r>
          </a:p>
          <a:p>
            <a:pPr marL="742950" marR="0" lvl="1" indent="-2857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742950" marR="0" lvl="1" indent="-2857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 implantação de novos serviços e/ou novas modalidades de serviços.</a:t>
            </a:r>
          </a:p>
          <a:p>
            <a:pPr marL="529200" indent="-457200">
              <a:lnSpc>
                <a:spcPct val="80000"/>
              </a:lnSpc>
              <a:spcBef>
                <a:spcPts val="400"/>
              </a:spcBef>
              <a:buSzPct val="25000"/>
              <a:buFont typeface="Arial"/>
              <a:buNone/>
            </a:pPr>
            <a:endParaRPr lang="pt-BR" sz="2000" dirty="0"/>
          </a:p>
          <a:p>
            <a:pPr marL="529200" indent="-457200">
              <a:lnSpc>
                <a:spcPct val="80000"/>
              </a:lnSpc>
              <a:spcBef>
                <a:spcPts val="400"/>
              </a:spcBef>
              <a:buSzPct val="25000"/>
              <a:buFont typeface="Arial"/>
              <a:buNone/>
            </a:pPr>
            <a:r>
              <a:rPr lang="pt-BR" sz="2000" b="1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2..   Revisão dos fluxos de acolhimento e das políticas de prevenção, promoção e defesa do direito à convivência familiar e comunitária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1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Dimensões do reordenamento dos serviços de acolhimento </a:t>
            </a:r>
          </a:p>
        </p:txBody>
      </p:sp>
      <p:sp>
        <p:nvSpPr>
          <p:cNvPr id="389" name="Shape 389"/>
          <p:cNvSpPr txBox="1">
            <a:spLocks noGrp="1"/>
          </p:cNvSpPr>
          <p:nvPr>
            <p:ph type="body" idx="1"/>
          </p:nvPr>
        </p:nvSpPr>
        <p:spPr>
          <a:xfrm>
            <a:off x="4636007" y="1825625"/>
            <a:ext cx="6717792" cy="435133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2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porte e estrutura,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2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recursos humanos, que compreende as equipes de referência, conforme previsão na NOB-RH/SUAS e Resolução CNAS nº 17/11;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2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gestão do serviço, que compreende:  elaborar o projeto político-pedagógico do serviço; 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2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metodologias de atendimento, inclusive o PIA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2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gestão da rede,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440"/>
              </a:spcBef>
              <a:buClr>
                <a:schemeClr val="dk1"/>
              </a:buClr>
              <a:buSzPct val="25000"/>
              <a:buFont typeface="Arial"/>
              <a:buNone/>
            </a:pPr>
            <a:endParaRPr sz="22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5" name="Shape 366">
            <a:extLst>
              <a:ext uri="{FF2B5EF4-FFF2-40B4-BE49-F238E27FC236}">
                <a16:creationId xmlns:a16="http://schemas.microsoft.com/office/drawing/2014/main" id="{EAEBEB2B-D75D-4A1B-88A3-612BE88F70E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3689" r="1283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Responsabilidades dos gestores municipais (1)</a:t>
            </a:r>
          </a:p>
        </p:txBody>
      </p:sp>
      <p:sp>
        <p:nvSpPr>
          <p:cNvPr id="395" name="Shape 395"/>
          <p:cNvSpPr txBox="1">
            <a:spLocks noGrp="1"/>
          </p:cNvSpPr>
          <p:nvPr>
            <p:ph type="body" idx="1"/>
          </p:nvPr>
        </p:nvSpPr>
        <p:spPr>
          <a:xfrm>
            <a:off x="1879091" y="1600200"/>
            <a:ext cx="7961324" cy="5257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571500" marR="0" lvl="0" indent="-5715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realizar diagnóstico </a:t>
            </a:r>
            <a:r>
              <a:rPr lang="pt-BR" sz="2000" b="0" i="0" u="none" strike="noStrike" cap="none" dirty="0" err="1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socioterritorial</a:t>
            </a: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sobre a demanda e a oferta de serviços de acolhimento executados pelo poder público ou em parceria com as entidades de assistência social;</a:t>
            </a: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000" b="0" i="0" u="none" strike="noStrike" cap="none" dirty="0">
              <a:solidFill>
                <a:srgbClr val="004173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elaborar, de forma participativa e democrática, e implementar o Plano de Acolhimento com ações e metas de implantação ou reordenamento de serviços e adequação da rede, conforme a necessidade, priorizando a implantação de novas modalidades, com ênfase, no caso de crianças de 0 (zero) a 3 (três) anos, na garantia de oferta de acolhimento familiar, conforme preconizado nas Diretrizes de Cuidados Alternativos à Criança; </a:t>
            </a: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 err="1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cofinanciar</a:t>
            </a: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, de acordo com a disponibilidade orçamentária, os serviços de acolhimento, em observância ao Plano de Acolhimento; </a:t>
            </a: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ofertar capacitação para as equipes dos serviços de acolhimento; </a:t>
            </a:r>
          </a:p>
          <a:p>
            <a:pPr marL="0" marR="0" lvl="0" indent="0" algn="l" rtl="0">
              <a:lnSpc>
                <a:spcPct val="80000"/>
              </a:lnSpc>
              <a:spcBef>
                <a:spcPts val="400"/>
              </a:spcBef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396" name="Shape 39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oming Soon"/>
                <a:ea typeface="Coming Soon"/>
                <a:cs typeface="Coming Soon"/>
                <a:sym typeface="Coming Soon"/>
              </a:rPr>
              <a:t>35</a:t>
            </a:fld>
            <a:endParaRPr lang="pt-BR" sz="1200">
              <a:solidFill>
                <a:srgbClr val="888888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397" name="Shape 3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Shape 39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 txBox="1">
            <a:spLocks noGrp="1"/>
          </p:cNvSpPr>
          <p:nvPr>
            <p:ph type="body" idx="1"/>
          </p:nvPr>
        </p:nvSpPr>
        <p:spPr>
          <a:xfrm>
            <a:off x="1743371" y="1268759"/>
            <a:ext cx="8280919" cy="535719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36575" marR="0" lvl="0" indent="-5365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r>
              <a:rPr lang="pt-BR" sz="222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assegurar o acompanhamento das famílias das crianças, adolescentes e jovens acolhidos por meio do PAIF ou PAEFI por todo o período do acolhimento e pelo menos seis meses após a possível reintegração familiar da criança, do adolescente e do jovem; </a:t>
            </a: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endParaRPr sz="222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r>
              <a:rPr lang="pt-BR" sz="222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realizar a gestão dos encaminhamentos para os serviços de acolhimento em diálogo com o sistema de justiça; </a:t>
            </a: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endParaRPr sz="222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r>
              <a:rPr lang="pt-BR" sz="222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articular o atendimento das crianças, adolescentes, jovens e suas famílias com serviços da rede socioassistencial e com as demais políticas públicas; e </a:t>
            </a: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endParaRPr sz="222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36575" marR="0" lvl="0" indent="-536575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rgbClr val="004173"/>
              </a:buClr>
              <a:buSzPct val="100909"/>
              <a:buFont typeface="+mj-lt"/>
              <a:buAutoNum type="romanUcPeriod" startAt="5"/>
            </a:pPr>
            <a:r>
              <a:rPr lang="pt-BR" sz="222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reportar as informações sobre o processo de reordenamento e implantação ao órgão gestor estadual e, quando solicitado, ao MDS. </a:t>
            </a:r>
          </a:p>
          <a:p>
            <a:pPr marL="0" marR="0" lvl="0" indent="0" algn="l" rtl="0">
              <a:lnSpc>
                <a:spcPct val="90000"/>
              </a:lnSpc>
              <a:spcBef>
                <a:spcPts val="444"/>
              </a:spcBef>
              <a:buClr>
                <a:schemeClr val="dk1"/>
              </a:buClr>
              <a:buSzPct val="25000"/>
              <a:buFont typeface="Arial"/>
              <a:buNone/>
            </a:pPr>
            <a:endParaRPr sz="222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404" name="Shape 4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Shape 40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Shape 406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Responsabilidades dos gestores municipais (2)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Shape 411"/>
          <p:cNvSpPr txBox="1">
            <a:spLocks noGrp="1"/>
          </p:cNvSpPr>
          <p:nvPr>
            <p:ph type="title"/>
          </p:nvPr>
        </p:nvSpPr>
        <p:spPr>
          <a:xfrm>
            <a:off x="1703511" y="274637"/>
            <a:ext cx="8424935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São responsabilidades dos gestores estaduais:</a:t>
            </a:r>
          </a:p>
        </p:txBody>
      </p:sp>
      <p:sp>
        <p:nvSpPr>
          <p:cNvPr id="412" name="Shape 412"/>
          <p:cNvSpPr txBox="1">
            <a:spLocks noGrp="1"/>
          </p:cNvSpPr>
          <p:nvPr>
            <p:ph type="body" idx="1"/>
          </p:nvPr>
        </p:nvSpPr>
        <p:spPr>
          <a:xfrm>
            <a:off x="1703511" y="1052736"/>
            <a:ext cx="8252780" cy="58052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prestar apoio técnico e financeiro, observada a disponibilidade orçamentária, aos municípios no processo de reordenamento de suas redes de acolhimento ou implantação de novos serviços de acolhimento, de acordo com suas disponibilidades orçamentárias; </a:t>
            </a:r>
          </a:p>
          <a:p>
            <a:pPr marL="571500" marR="0" lvl="0" indent="-571500" algn="l" rtl="0"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ofertar capacitação para as equipes da gestão municipal e dos serviços de acolhimento por meio do </a:t>
            </a:r>
            <a:r>
              <a:rPr lang="pt-BR" sz="2000" b="0" i="0" u="none" strike="noStrike" cap="none" dirty="0" err="1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CapacitaSUAS</a:t>
            </a: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e demais iniciativas de capacitação; e </a:t>
            </a:r>
          </a:p>
          <a:p>
            <a:pPr marL="571500" marR="0" lvl="0" indent="-571500" algn="l" rtl="0"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571500" marR="0" lvl="0" indent="-571500" algn="l" rtl="0">
              <a:spcBef>
                <a:spcPts val="400"/>
              </a:spcBef>
              <a:spcAft>
                <a:spcPts val="0"/>
              </a:spcAft>
              <a:buClr>
                <a:srgbClr val="004173"/>
              </a:buClr>
              <a:buSzPct val="100000"/>
              <a:buFont typeface="+mj-lt"/>
              <a:buAutoNum type="romanUcPeriod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sistematizar as informações sobre o processo de reordenamento e implantação dos serviços nos municípios do seu território e encaminhá-las ao MDS. </a:t>
            </a:r>
          </a:p>
          <a:p>
            <a:pPr marL="514350" marR="0" lvl="0" indent="-514350" algn="l" rtl="0">
              <a:spcBef>
                <a:spcPts val="400"/>
              </a:spcBef>
              <a:buClr>
                <a:schemeClr val="dk1"/>
              </a:buClr>
              <a:buSzPct val="25000"/>
              <a:buFont typeface="+mj-lt"/>
              <a:buAutoNum type="romanUcPeriod"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413" name="Shape 4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Shape 4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m 39" descr="Uma imagem contendo diferente, mesa&#10;&#10;Descrição gerada com alta confiança">
            <a:extLst>
              <a:ext uri="{FF2B5EF4-FFF2-40B4-BE49-F238E27FC236}">
                <a16:creationId xmlns:a16="http://schemas.microsoft.com/office/drawing/2014/main" id="{4B21ACBA-6897-4430-840C-778DC93481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098" b="13872"/>
          <a:stretch/>
        </p:blipFill>
        <p:spPr>
          <a:xfrm>
            <a:off x="-836023" y="0"/>
            <a:ext cx="13702937" cy="6858000"/>
          </a:xfrm>
          <a:prstGeom prst="rect">
            <a:avLst/>
          </a:prstGeom>
        </p:spPr>
      </p:pic>
      <p:sp>
        <p:nvSpPr>
          <p:cNvPr id="419" name="Shape 419"/>
          <p:cNvSpPr txBox="1">
            <a:spLocks noGrp="1"/>
          </p:cNvSpPr>
          <p:nvPr>
            <p:ph type="title"/>
          </p:nvPr>
        </p:nvSpPr>
        <p:spPr>
          <a:xfrm>
            <a:off x="3787353" y="120614"/>
            <a:ext cx="3866584" cy="59314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4000" b="1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Como a rede participa?</a:t>
            </a:r>
            <a:br>
              <a:rPr lang="pt-BR" sz="4000" b="1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4000" b="1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9817C828-A78C-4667-B759-E9EF002FABB6}"/>
              </a:ext>
            </a:extLst>
          </p:cNvPr>
          <p:cNvSpPr/>
          <p:nvPr/>
        </p:nvSpPr>
        <p:spPr>
          <a:xfrm>
            <a:off x="5277885" y="3154024"/>
            <a:ext cx="1710725" cy="604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pt-BR" sz="3600" b="1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SDGCA: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AD1A3C5-2177-4781-B0FE-B75FA8206438}"/>
              </a:ext>
            </a:extLst>
          </p:cNvPr>
          <p:cNvSpPr/>
          <p:nvPr/>
        </p:nvSpPr>
        <p:spPr>
          <a:xfrm>
            <a:off x="381946" y="5352553"/>
            <a:ext cx="1499128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Judiciário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15F1F5-A887-4164-9782-F261A74CF81C}"/>
              </a:ext>
            </a:extLst>
          </p:cNvPr>
          <p:cNvSpPr/>
          <p:nvPr/>
        </p:nvSpPr>
        <p:spPr>
          <a:xfrm>
            <a:off x="9870911" y="3969244"/>
            <a:ext cx="1857078" cy="707886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Promotoria pública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9845D67-28DF-46FD-BE07-2BC7374B76C7}"/>
              </a:ext>
            </a:extLst>
          </p:cNvPr>
          <p:cNvSpPr/>
          <p:nvPr/>
        </p:nvSpPr>
        <p:spPr>
          <a:xfrm>
            <a:off x="8407249" y="501498"/>
            <a:ext cx="1870590" cy="707886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lvl="0"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Defensoria pública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155B24F-037B-46BA-BFB3-279259A57E8F}"/>
              </a:ext>
            </a:extLst>
          </p:cNvPr>
          <p:cNvSpPr/>
          <p:nvPr/>
        </p:nvSpPr>
        <p:spPr>
          <a:xfrm>
            <a:off x="5628413" y="5834635"/>
            <a:ext cx="1125629" cy="707886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CREAS</a:t>
            </a:r>
          </a:p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CRAS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7A9F52A-857E-4A2D-917E-6E40A7C88944}"/>
              </a:ext>
            </a:extLst>
          </p:cNvPr>
          <p:cNvSpPr/>
          <p:nvPr/>
        </p:nvSpPr>
        <p:spPr>
          <a:xfrm>
            <a:off x="8915682" y="5703443"/>
            <a:ext cx="1439720" cy="707886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Conselho Tutelar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76A44FA-5E7B-40EC-AA27-C0D97D5BA62F}"/>
              </a:ext>
            </a:extLst>
          </p:cNvPr>
          <p:cNvSpPr/>
          <p:nvPr/>
        </p:nvSpPr>
        <p:spPr>
          <a:xfrm>
            <a:off x="10500343" y="1617523"/>
            <a:ext cx="1294635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CMDCA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3EDB3CB-5D28-4FFE-B049-FB4057D7B2E2}"/>
              </a:ext>
            </a:extLst>
          </p:cNvPr>
          <p:cNvSpPr/>
          <p:nvPr/>
        </p:nvSpPr>
        <p:spPr>
          <a:xfrm>
            <a:off x="1012038" y="551028"/>
            <a:ext cx="2886891" cy="707886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  <a:prstDash val="dash"/>
          </a:ln>
        </p:spPr>
        <p:txBody>
          <a:bodyPr wrap="square" anchor="ctr">
            <a:spAutoFit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2000" b="1" dirty="0">
                <a:solidFill>
                  <a:schemeClr val="dk1"/>
                </a:solidFill>
                <a:latin typeface="Coming Soon"/>
                <a:ea typeface="Coming Soon"/>
                <a:sym typeface="Coming Soon"/>
              </a:rPr>
              <a:t>Conselho Municipal da Assistência Social</a:t>
            </a:r>
          </a:p>
        </p:txBody>
      </p:sp>
      <p:sp>
        <p:nvSpPr>
          <p:cNvPr id="24" name="Retângulo: Cantos Arredondados 23">
            <a:extLst>
              <a:ext uri="{FF2B5EF4-FFF2-40B4-BE49-F238E27FC236}">
                <a16:creationId xmlns:a16="http://schemas.microsoft.com/office/drawing/2014/main" id="{FE296A97-167F-4AC3-987B-E86896FF5C1F}"/>
              </a:ext>
            </a:extLst>
          </p:cNvPr>
          <p:cNvSpPr/>
          <p:nvPr/>
        </p:nvSpPr>
        <p:spPr>
          <a:xfrm>
            <a:off x="2738021" y="1921490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Educação</a:t>
            </a:r>
          </a:p>
        </p:txBody>
      </p:sp>
      <p:sp>
        <p:nvSpPr>
          <p:cNvPr id="27" name="Retângulo: Cantos Arredondados 26">
            <a:extLst>
              <a:ext uri="{FF2B5EF4-FFF2-40B4-BE49-F238E27FC236}">
                <a16:creationId xmlns:a16="http://schemas.microsoft.com/office/drawing/2014/main" id="{8602E4EC-FB61-4FB4-95B1-C3F74314FD56}"/>
              </a:ext>
            </a:extLst>
          </p:cNvPr>
          <p:cNvSpPr/>
          <p:nvPr/>
        </p:nvSpPr>
        <p:spPr>
          <a:xfrm>
            <a:off x="7513412" y="4394248"/>
            <a:ext cx="1630862" cy="75296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Trabalho</a:t>
            </a:r>
          </a:p>
        </p:txBody>
      </p:sp>
      <p:sp>
        <p:nvSpPr>
          <p:cNvPr id="28" name="Retângulo: Cantos Arredondados 27">
            <a:extLst>
              <a:ext uri="{FF2B5EF4-FFF2-40B4-BE49-F238E27FC236}">
                <a16:creationId xmlns:a16="http://schemas.microsoft.com/office/drawing/2014/main" id="{CC401BA4-9252-46DE-B27E-32DBB38D0DD3}"/>
              </a:ext>
            </a:extLst>
          </p:cNvPr>
          <p:cNvSpPr/>
          <p:nvPr/>
        </p:nvSpPr>
        <p:spPr>
          <a:xfrm>
            <a:off x="4812982" y="4554465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Cultura e Lazer</a:t>
            </a:r>
          </a:p>
        </p:txBody>
      </p:sp>
      <p:sp>
        <p:nvSpPr>
          <p:cNvPr id="29" name="Retângulo: Cantos Arredondados 28">
            <a:extLst>
              <a:ext uri="{FF2B5EF4-FFF2-40B4-BE49-F238E27FC236}">
                <a16:creationId xmlns:a16="http://schemas.microsoft.com/office/drawing/2014/main" id="{1965E00E-F6BE-41AF-9A2B-697536703A7A}"/>
              </a:ext>
            </a:extLst>
          </p:cNvPr>
          <p:cNvSpPr/>
          <p:nvPr/>
        </p:nvSpPr>
        <p:spPr>
          <a:xfrm>
            <a:off x="1569390" y="2960550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Esporte</a:t>
            </a:r>
          </a:p>
        </p:txBody>
      </p:sp>
      <p:sp>
        <p:nvSpPr>
          <p:cNvPr id="30" name="Retângulo: Cantos Arredondados 29">
            <a:extLst>
              <a:ext uri="{FF2B5EF4-FFF2-40B4-BE49-F238E27FC236}">
                <a16:creationId xmlns:a16="http://schemas.microsoft.com/office/drawing/2014/main" id="{CFDEB4A0-6FBB-48DA-84D7-AE1019966367}"/>
              </a:ext>
            </a:extLst>
          </p:cNvPr>
          <p:cNvSpPr/>
          <p:nvPr/>
        </p:nvSpPr>
        <p:spPr>
          <a:xfrm>
            <a:off x="2455483" y="4376093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Saúde</a:t>
            </a:r>
          </a:p>
        </p:txBody>
      </p:sp>
      <p:sp>
        <p:nvSpPr>
          <p:cNvPr id="31" name="Retângulo: Cantos Arredondados 30">
            <a:extLst>
              <a:ext uri="{FF2B5EF4-FFF2-40B4-BE49-F238E27FC236}">
                <a16:creationId xmlns:a16="http://schemas.microsoft.com/office/drawing/2014/main" id="{E7AC9FC9-6339-41A9-9916-C6845A56F288}"/>
              </a:ext>
            </a:extLst>
          </p:cNvPr>
          <p:cNvSpPr/>
          <p:nvPr/>
        </p:nvSpPr>
        <p:spPr>
          <a:xfrm>
            <a:off x="8220675" y="3128124"/>
            <a:ext cx="2243738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Profissionalização </a:t>
            </a:r>
          </a:p>
        </p:txBody>
      </p: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DAA5D0F0-BF0F-489A-AA43-AC5E160F2F27}"/>
              </a:ext>
            </a:extLst>
          </p:cNvPr>
          <p:cNvSpPr/>
          <p:nvPr/>
        </p:nvSpPr>
        <p:spPr>
          <a:xfrm>
            <a:off x="5055974" y="1606000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Habitação</a:t>
            </a:r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011D127A-7C55-4368-A9C1-986D8B7002EE}"/>
              </a:ext>
            </a:extLst>
          </p:cNvPr>
          <p:cNvSpPr/>
          <p:nvPr/>
        </p:nvSpPr>
        <p:spPr>
          <a:xfrm>
            <a:off x="7178023" y="2046188"/>
            <a:ext cx="1630862" cy="75296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dk1"/>
              </a:buClr>
              <a:buSzPct val="100000"/>
            </a:pPr>
            <a:r>
              <a:rPr lang="pt-BR" sz="1800" b="1" dirty="0">
                <a:solidFill>
                  <a:schemeClr val="bg1"/>
                </a:solidFill>
                <a:latin typeface="Coming Soon"/>
                <a:ea typeface="Coming Soon"/>
                <a:sym typeface="Coming Soon"/>
              </a:rPr>
              <a:t>Assistência Social </a:t>
            </a:r>
          </a:p>
        </p:txBody>
      </p:sp>
      <p:pic>
        <p:nvPicPr>
          <p:cNvPr id="35" name="Imagem 34">
            <a:extLst>
              <a:ext uri="{FF2B5EF4-FFF2-40B4-BE49-F238E27FC236}">
                <a16:creationId xmlns:a16="http://schemas.microsoft.com/office/drawing/2014/main" id="{5D51C2C8-41DB-4A2C-8D4A-3AA491C8E2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8099" y="2239847"/>
            <a:ext cx="419122" cy="501676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F17F5FE-CF22-4D60-A68E-BB35571FB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3189" y="776692"/>
            <a:ext cx="1016052" cy="60328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B7318CB-67A4-4587-9C92-5AE297570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2509" y="3728965"/>
            <a:ext cx="984301" cy="22226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5A43B10-4AE8-4E45-9E82-D83ABF757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7945" y="1944763"/>
            <a:ext cx="1568531" cy="127641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819A743-A315-4157-B6C5-C04E3878A4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9277353">
            <a:off x="3714376" y="5703443"/>
            <a:ext cx="1098606" cy="927148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603A68E-5B0B-4823-981B-3DA1A11A43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3938377">
            <a:off x="10213842" y="4882103"/>
            <a:ext cx="476274" cy="374669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EA7F8E32-6E54-4CF7-9695-801138E206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57225" y="4666530"/>
            <a:ext cx="247663" cy="38737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9ACC51D7-821D-4748-982E-F2AE3A3F5B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804807" y="2505657"/>
            <a:ext cx="419122" cy="5016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5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67813 0.20625 C 0.69297 -0.11851 0.50821 -0.39838 0.2599 -0.41597 C 0.02279 -0.44074 -0.19883 -0.22546 -0.21406 0.08982 C -0.23203 0.38195 -0.07682 0.65348 0.14479 0.67408 C 0.34818 0.68704 0.54128 0.50787 0.55612 0.23519 C 0.57071 -0.01157 0.44076 -0.2456 0.25248 -0.26458 C 0.07826 -0.2787 -0.08437 -0.12893 -0.09518 0.1 C -0.10625 0.30348 -0.00286 0.50371 0.15222 0.5125 C 0.2931 0.52755 0.42643 0.41019 0.43763 0.225 C 0.44479 0.06019 0.32878 -0.075 0.24453 -0.11018 C 0.16055 -0.14513 0.06511 -0.02592 -2.08333E-6 -4.07407E-6 " pathEditMode="relative" rAng="0" ptsTypes="AAAAAAAAAAA">
                                          <p:cBhvr>
                                            <p:cTn id="6" dur="5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635" y="-780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6" presetClass="emph" presetSubtype="0" accel="48000" fill="hold" grpId="0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33000">
                                          <p:cBhvr>
                                            <p:cTn id="8" dur="500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" presetID="21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7 -3.7037E-7 C 0.02435 0.01852 0.04466 0.0338 0.06107 0.05162 C 0.08177 0.0338 0.09753 0.01852 0.12201 -3.7037E-7 C 0.26484 -0.10625 0.4362 -0.15231 0.50534 -0.10347 C 0.57057 -0.05162 0.50951 0.07639 0.36654 0.1831 C 0.34232 0.19838 0.32227 0.21343 0.29766 0.2287 C 0.32227 0.24097 0.34232 0.25625 0.36654 0.27477 C 0.50951 0.38148 0.57057 0.50903 0.50534 0.55857 C 0.4362 0.61019 0.26484 0.56412 0.12201 0.45741 C 0.09753 0.43935 0.08177 0.42361 0.06107 0.40579 C 0.04466 0.42361 0.02435 0.43935 -4.16667E-7 0.45741 C -0.14271 0.56412 -0.31367 0.61019 -0.3832 0.55857 C -0.44857 0.50903 -0.3875 0.38148 -0.24466 0.27477 C -0.22044 0.25625 -0.19974 0.24097 -0.17513 0.2287 C -0.19974 0.21343 -0.22044 0.19838 -0.24466 0.1831 C -0.3875 0.07639 -0.44857 -0.05162 -0.3832 -0.10347 C -0.31367 -0.15231 -0.14271 -0.10625 -4.16667E-7 -3.7037E-7 Z " pathEditMode="relative" rAng="0" ptsTypes="AAAAAAAAAAAAAAAAA">
                                          <p:cBhvr>
                                            <p:cTn id="10" dur="5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094" y="2282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039 -0.00046 C -0.04011 0.03704 0.00495 0.08519 -0.07044 0.10949 C -0.14583 0.1338 0.06758 0.79931 -0.45261 0.14653 C -0.43711 0.17338 -0.40247 -0.15393 -0.29909 -0.19768 C -0.1957 -0.24143 0.1181 -0.14884 0.16784 -0.11597 C 0.21758 -0.0831 0.03932 -0.03796 -0.00039 -0.00046 Z " pathEditMode="relative" rAng="0" ptsTypes="AAAAAA">
                                          <p:cBhvr>
                                            <p:cTn id="12" dur="5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3776" y="1120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4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-3.33333E-6 C 0.0612 0.00463 -0.0918 0.05625 -0.06549 0.11991 L -0.0043 0.26829 C 0.00885 0.30023 0.03021 0.31621 0.05677 0.31621 C 0.09401 0.31621 0.12578 0.27315 0.12865 0.20949 C 0.12578 0.15672 0.09401 0.10903 0.05677 0.10903 C 0.03021 0.10903 0.00885 0.12986 -0.0043 0.15672 L -0.06549 0.3051 C -0.0918 0.36898 -0.14245 0.41065 -0.20352 0.4169 C -0.26484 0.41065 -0.31549 0.36898 -0.3418 0.3051 L -0.40299 0.15672 C -0.41615 0.12986 -0.4375 0.10903 -0.46419 0.10903 C -0.5013 0.10903 -0.53307 0.15672 -0.53568 0.20949 C -0.53307 0.27315 -0.5013 0.31621 -0.46419 0.31621 C -0.4375 0.31621 -0.41615 0.30023 -0.40299 0.26829 L -0.3418 0.11991 C -0.31549 0.05625 -0.06133 0.00463 -2.08333E-7 -3.33333E-6 Z " pathEditMode="relative" rAng="0" ptsTypes="AAAAAAAAAAAAAAAAA">
                                          <p:cBhvr>
                                            <p:cTn id="18" dur="5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0352" y="2083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6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81481E-6 C 0.16407 -4.81481E-6 0.29753 -0.09791 0.29753 -0.21805 C 0.29753 -0.35995 0.14922 -0.41111 0.06003 -0.43263 L -0.05976 -0.45462 C -0.14896 -0.47638 -0.29635 -0.53101 -0.29635 -0.69143 C -0.29635 -0.79328 -0.16393 -0.91018 -2.5E-6 -0.91018 C 0.16407 -0.91018 0.29753 -0.79328 0.29753 -0.69143 C 0.29753 -0.53101 0.14922 -0.47638 0.06003 -0.45462 L -0.05976 -0.43263 C -0.14896 -0.41111 -0.29635 -0.35995 -0.29635 -0.21805 C -0.29635 -0.09791 -0.16393 -4.81481E-6 -2.5E-6 -4.81481E-6 Z " pathEditMode="relative" rAng="16200000" ptsTypes="AAAAAAAAAAA">
                                          <p:cBhvr>
                                            <p:cTn id="36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2" y="-455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24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5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67813 0.20625 C 0.69297 -0.11851 0.50821 -0.39838 0.2599 -0.41597 C 0.02279 -0.44074 -0.19883 -0.22546 -0.21406 0.08982 C -0.23203 0.38195 -0.07682 0.65348 0.14479 0.67408 C 0.34818 0.68704 0.54128 0.50787 0.55612 0.23519 C 0.57071 -0.01157 0.44076 -0.2456 0.25248 -0.26458 C 0.07826 -0.2787 -0.08437 -0.12893 -0.09518 0.1 C -0.10625 0.30348 -0.00286 0.50371 0.15222 0.5125 C 0.2931 0.52755 0.42643 0.41019 0.43763 0.225 C 0.44479 0.06019 0.32878 -0.075 0.24453 -0.11018 C 0.16055 -0.14513 0.06511 -0.02592 -2.08333E-6 -4.07407E-6 " pathEditMode="relative" rAng="0" ptsTypes="AAAAAAAAAAA">
                                          <p:cBhvr>
                                            <p:cTn id="6" dur="5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635" y="-780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6" presetClass="emph" presetSubtype="0" ac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8" dur="500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" presetID="21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7 -3.7037E-7 C 0.02435 0.01852 0.04466 0.0338 0.06107 0.05162 C 0.08177 0.0338 0.09753 0.01852 0.12201 -3.7037E-7 C 0.26484 -0.10625 0.4362 -0.15231 0.50534 -0.10347 C 0.57057 -0.05162 0.50951 0.07639 0.36654 0.1831 C 0.34232 0.19838 0.32227 0.21343 0.29766 0.2287 C 0.32227 0.24097 0.34232 0.25625 0.36654 0.27477 C 0.50951 0.38148 0.57057 0.50903 0.50534 0.55857 C 0.4362 0.61019 0.26484 0.56412 0.12201 0.45741 C 0.09753 0.43935 0.08177 0.42361 0.06107 0.40579 C 0.04466 0.42361 0.02435 0.43935 -4.16667E-7 0.45741 C -0.14271 0.56412 -0.31367 0.61019 -0.3832 0.55857 C -0.44857 0.50903 -0.3875 0.38148 -0.24466 0.27477 C -0.22044 0.25625 -0.19974 0.24097 -0.17513 0.2287 C -0.19974 0.21343 -0.22044 0.19838 -0.24466 0.1831 C -0.3875 0.07639 -0.44857 -0.05162 -0.3832 -0.10347 C -0.31367 -0.15231 -0.14271 -0.10625 -4.16667E-7 -3.7037E-7 Z " pathEditMode="relative" rAng="0" ptsTypes="AAAAAAAAAAAAAAAAA">
                                          <p:cBhvr>
                                            <p:cTn id="10" dur="5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094" y="2282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039 -0.00046 C -0.04011 0.03704 0.00495 0.08519 -0.07044 0.10949 C -0.14583 0.1338 0.06758 0.79931 -0.45261 0.14653 C -0.43711 0.17338 -0.40247 -0.15393 -0.29909 -0.19768 C -0.1957 -0.24143 0.1181 -0.14884 0.16784 -0.11597 C 0.21758 -0.0831 0.03932 -0.03796 -0.00039 -0.00046 Z " pathEditMode="relative" rAng="0" ptsTypes="AAAAAA">
                                          <p:cBhvr>
                                            <p:cTn id="12" dur="5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3776" y="1120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4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-3.33333E-6 C 0.0612 0.00463 -0.0918 0.05625 -0.06549 0.11991 L -0.0043 0.26829 C 0.00885 0.30023 0.03021 0.31621 0.05677 0.31621 C 0.09401 0.31621 0.12578 0.27315 0.12865 0.20949 C 0.12578 0.15672 0.09401 0.10903 0.05677 0.10903 C 0.03021 0.10903 0.00885 0.12986 -0.0043 0.15672 L -0.06549 0.3051 C -0.0918 0.36898 -0.14245 0.41065 -0.20352 0.4169 C -0.26484 0.41065 -0.31549 0.36898 -0.3418 0.3051 L -0.40299 0.15672 C -0.41615 0.12986 -0.4375 0.10903 -0.46419 0.10903 C -0.5013 0.10903 -0.53307 0.15672 -0.53568 0.20949 C -0.53307 0.27315 -0.5013 0.31621 -0.46419 0.31621 C -0.4375 0.31621 -0.41615 0.30023 -0.40299 0.26829 L -0.3418 0.11991 C -0.31549 0.05625 -0.06133 0.00463 -2.08333E-7 -3.33333E-6 Z " pathEditMode="relative" rAng="0" ptsTypes="AAAAAAAAAAAAAAAAA">
                                          <p:cBhvr>
                                            <p:cTn id="18" dur="5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0352" y="2083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6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5E-6 -4.81481E-6 C 0.16407 -4.81481E-6 0.29753 -0.09791 0.29753 -0.21805 C 0.29753 -0.35995 0.14922 -0.41111 0.06003 -0.43263 L -0.05976 -0.45462 C -0.14896 -0.47638 -0.29635 -0.53101 -0.29635 -0.69143 C -0.29635 -0.79328 -0.16393 -0.91018 -2.5E-6 -0.91018 C 0.16407 -0.91018 0.29753 -0.79328 0.29753 -0.69143 C 0.29753 -0.53101 0.14922 -0.47638 0.06003 -0.45462 L -0.05976 -0.43263 C -0.14896 -0.41111 -0.29635 -0.35995 -0.29635 -0.21805 C -0.29635 -0.09791 -0.16393 -4.81481E-6 -2.5E-6 -4.81481E-6 Z " pathEditMode="relative" rAng="16200000" ptsTypes="AAAAAAAAAAA">
                                          <p:cBhvr>
                                            <p:cTn id="36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2" y="-455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24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</p:bldLst>
      </p:timing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 txBox="1">
            <a:spLocks noGrp="1"/>
          </p:cNvSpPr>
          <p:nvPr>
            <p:ph type="title"/>
          </p:nvPr>
        </p:nvSpPr>
        <p:spPr>
          <a:xfrm>
            <a:off x="0" y="245195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é o grupo de referencia do Município </a:t>
            </a:r>
          </a:p>
        </p:txBody>
      </p:sp>
      <p:sp>
        <p:nvSpPr>
          <p:cNvPr id="426" name="Shape 426"/>
          <p:cNvSpPr txBox="1">
            <a:spLocks noGrp="1"/>
          </p:cNvSpPr>
          <p:nvPr>
            <p:ph type="body" idx="1"/>
          </p:nvPr>
        </p:nvSpPr>
        <p:spPr>
          <a:xfrm>
            <a:off x="1991543" y="1388195"/>
            <a:ext cx="7358608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Quem deve compor?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Qual a finalidade?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Quais as atividades previstas no projeto Cuidado e Proteção?</a:t>
            </a:r>
          </a:p>
        </p:txBody>
      </p:sp>
      <p:pic>
        <p:nvPicPr>
          <p:cNvPr id="427" name="Shape 4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Shape 4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Shape 43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Para que servem as leis e normas?</a:t>
            </a:r>
            <a:br>
              <a:rPr lang="pt-BR" sz="3900" b="0" i="0" u="none" strike="noStrike" cap="none" dirty="0">
                <a:solidFill>
                  <a:schemeClr val="lt1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3900" b="0" i="0" u="none" strike="noStrike" cap="none" dirty="0">
              <a:solidFill>
                <a:schemeClr val="lt1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434" name="Shape 434"/>
          <p:cNvSpPr/>
          <p:nvPr/>
        </p:nvSpPr>
        <p:spPr>
          <a:xfrm>
            <a:off x="3781539" y="3591753"/>
            <a:ext cx="4014207" cy="2425472"/>
          </a:xfrm>
          <a:prstGeom prst="roundRect">
            <a:avLst>
              <a:gd name="adj" fmla="val 16667"/>
            </a:avLst>
          </a:prstGeom>
          <a:blipFill rotWithShape="1">
            <a:blip r:embed="rId3">
              <a:alphaModFix/>
            </a:blip>
            <a:stretch>
              <a:fillRect/>
            </a:stretch>
          </a:blipFill>
          <a:ln w="254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35" name="Shape 435"/>
          <p:cNvSpPr/>
          <p:nvPr/>
        </p:nvSpPr>
        <p:spPr>
          <a:xfrm>
            <a:off x="3652489" y="6048330"/>
            <a:ext cx="4272305" cy="83099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pt-BR" sz="2400" b="1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Dos direitos fundamentais da pessoa humana</a:t>
            </a:r>
          </a:p>
        </p:txBody>
      </p:sp>
      <p:grpSp>
        <p:nvGrpSpPr>
          <p:cNvPr id="436" name="Shape 436"/>
          <p:cNvGrpSpPr/>
          <p:nvPr/>
        </p:nvGrpSpPr>
        <p:grpSpPr>
          <a:xfrm>
            <a:off x="2368888" y="1357868"/>
            <a:ext cx="7166883" cy="2122752"/>
            <a:chOff x="1292873" y="1147"/>
            <a:chExt cx="7166883" cy="2373967"/>
          </a:xfrm>
        </p:grpSpPr>
        <p:sp>
          <p:nvSpPr>
            <p:cNvPr id="437" name="Shape 437"/>
            <p:cNvSpPr/>
            <p:nvPr/>
          </p:nvSpPr>
          <p:spPr>
            <a:xfrm>
              <a:off x="1292873" y="1147"/>
              <a:ext cx="2239591" cy="1543078"/>
            </a:xfrm>
            <a:prstGeom prst="roundRect">
              <a:avLst>
                <a:gd name="adj" fmla="val 16667"/>
              </a:avLst>
            </a:prstGeom>
            <a:blipFill rotWithShape="1">
              <a:blip r:embed="rId4">
                <a:alphaModFix/>
              </a:blip>
              <a:stretch>
                <a:fillRect t="-22567" b="-22568"/>
              </a:stretch>
            </a:blip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38" name="Shape 438"/>
            <p:cNvSpPr/>
            <p:nvPr/>
          </p:nvSpPr>
          <p:spPr>
            <a:xfrm>
              <a:off x="1292873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39" name="Shape 439"/>
            <p:cNvSpPr txBox="1"/>
            <p:nvPr/>
          </p:nvSpPr>
          <p:spPr>
            <a:xfrm>
              <a:off x="1292873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142225" tIns="142225" rIns="142225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Coming Soon"/>
                <a:buNone/>
              </a:pPr>
              <a:r>
                <a:rPr lang="pt-BR" sz="2000" b="1">
                  <a:solidFill>
                    <a:schemeClr val="dk1"/>
                  </a:solidFill>
                  <a:latin typeface="Coming Soon"/>
                  <a:ea typeface="Coming Soon"/>
                  <a:cs typeface="Coming Soon"/>
                  <a:sym typeface="Coming Soon"/>
                </a:rPr>
                <a:t>Promoção</a:t>
              </a:r>
            </a:p>
          </p:txBody>
        </p:sp>
        <p:sp>
          <p:nvSpPr>
            <p:cNvPr id="440" name="Shape 440"/>
            <p:cNvSpPr/>
            <p:nvPr/>
          </p:nvSpPr>
          <p:spPr>
            <a:xfrm>
              <a:off x="3756519" y="1147"/>
              <a:ext cx="2239591" cy="1543078"/>
            </a:xfrm>
            <a:prstGeom prst="roundRect">
              <a:avLst>
                <a:gd name="adj" fmla="val 16667"/>
              </a:avLst>
            </a:prstGeom>
            <a:blipFill rotWithShape="1">
              <a:blip r:embed="rId5">
                <a:alphaModFix/>
              </a:blip>
              <a:stretch>
                <a:fillRect t="-12471" b="-12471"/>
              </a:stretch>
            </a:blip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41" name="Shape 441"/>
            <p:cNvSpPr/>
            <p:nvPr/>
          </p:nvSpPr>
          <p:spPr>
            <a:xfrm>
              <a:off x="3756519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42" name="Shape 442"/>
            <p:cNvSpPr txBox="1"/>
            <p:nvPr/>
          </p:nvSpPr>
          <p:spPr>
            <a:xfrm>
              <a:off x="3756519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142225" tIns="142225" rIns="142225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Coming Soon"/>
                <a:buNone/>
              </a:pPr>
              <a:r>
                <a:rPr lang="pt-BR" sz="2000" b="1">
                  <a:solidFill>
                    <a:schemeClr val="dk1"/>
                  </a:solidFill>
                  <a:latin typeface="Coming Soon"/>
                  <a:ea typeface="Coming Soon"/>
                  <a:cs typeface="Coming Soon"/>
                  <a:sym typeface="Coming Soon"/>
                </a:rPr>
                <a:t>Proteção</a:t>
              </a:r>
            </a:p>
          </p:txBody>
        </p:sp>
        <p:sp>
          <p:nvSpPr>
            <p:cNvPr id="443" name="Shape 443"/>
            <p:cNvSpPr/>
            <p:nvPr/>
          </p:nvSpPr>
          <p:spPr>
            <a:xfrm>
              <a:off x="6220164" y="1147"/>
              <a:ext cx="2239591" cy="1543078"/>
            </a:xfrm>
            <a:prstGeom prst="roundRect">
              <a:avLst>
                <a:gd name="adj" fmla="val 16667"/>
              </a:avLst>
            </a:prstGeom>
            <a:blipFill rotWithShape="1">
              <a:blip r:embed="rId6">
                <a:alphaModFix/>
              </a:blip>
              <a:stretch>
                <a:fillRect t="1399" b="1399"/>
              </a:stretch>
            </a:blip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44" name="Shape 444"/>
            <p:cNvSpPr/>
            <p:nvPr/>
          </p:nvSpPr>
          <p:spPr>
            <a:xfrm>
              <a:off x="6220164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45" name="Shape 445"/>
            <p:cNvSpPr txBox="1"/>
            <p:nvPr/>
          </p:nvSpPr>
          <p:spPr>
            <a:xfrm>
              <a:off x="6220164" y="1544226"/>
              <a:ext cx="2239591" cy="830888"/>
            </a:xfrm>
            <a:prstGeom prst="rect">
              <a:avLst/>
            </a:prstGeom>
            <a:noFill/>
            <a:ln>
              <a:noFill/>
            </a:ln>
          </p:spPr>
          <p:txBody>
            <a:bodyPr lIns="142225" tIns="142225" rIns="142225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Coming Soon"/>
                <a:buNone/>
              </a:pPr>
              <a:r>
                <a:rPr lang="pt-BR" sz="2000" b="1">
                  <a:solidFill>
                    <a:schemeClr val="dk1"/>
                  </a:solidFill>
                  <a:latin typeface="Coming Soon"/>
                  <a:ea typeface="Coming Soon"/>
                  <a:cs typeface="Coming Soon"/>
                  <a:sym typeface="Coming Soon"/>
                </a:rPr>
                <a:t>Defesa </a:t>
              </a:r>
            </a:p>
          </p:txBody>
        </p:sp>
      </p:grpSp>
      <p:pic>
        <p:nvPicPr>
          <p:cNvPr id="446" name="Shape 44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Shape 44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" grpId="0" animBg="1"/>
      <p:bldP spid="43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Doutrina de Proteção Integral</a:t>
            </a:r>
            <a:b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3900" b="0" i="0" u="none" strike="noStrike" cap="none" dirty="0">
              <a:solidFill>
                <a:schemeClr val="accent3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  <p:sp>
        <p:nvSpPr>
          <p:cNvPr id="453" name="Shape 453"/>
          <p:cNvSpPr txBox="1">
            <a:spLocks noGrp="1"/>
          </p:cNvSpPr>
          <p:nvPr>
            <p:ph type="body" idx="1"/>
          </p:nvPr>
        </p:nvSpPr>
        <p:spPr>
          <a:xfrm>
            <a:off x="3580255" y="1836468"/>
            <a:ext cx="612068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Esta doutrina baseia-se em três eixos/tripé: </a:t>
            </a: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Char char="—"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crianças e adolescentes são sujeitos de direitos; </a:t>
            </a: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Char char="—"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são pessoas em condição peculiar de desenvolvimento; </a:t>
            </a: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20"/>
              </a:spcBef>
              <a:spcAft>
                <a:spcPts val="0"/>
              </a:spcAft>
              <a:buClr>
                <a:srgbClr val="29A1FE"/>
              </a:buClr>
              <a:buSzPct val="100000"/>
              <a:buFont typeface="Coming Soon"/>
              <a:buChar char="—"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têm prioridade absoluta.</a:t>
            </a:r>
          </a:p>
          <a:p>
            <a:pPr marL="342900" marR="0" lvl="0" indent="-342900" algn="l" rtl="0">
              <a:spcBef>
                <a:spcPts val="320"/>
              </a:spcBef>
              <a:buClr>
                <a:srgbClr val="29A1FE"/>
              </a:buClr>
              <a:buSzPct val="100000"/>
              <a:buFont typeface="Coming Soon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454" name="Shape 454"/>
          <p:cNvSpPr txBox="1"/>
          <p:nvPr/>
        </p:nvSpPr>
        <p:spPr>
          <a:xfrm>
            <a:off x="191343" y="1610216"/>
            <a:ext cx="3138414" cy="738664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pt-BR" sz="1400" b="1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A Convenção Internacional dos Direitos da Criança e o Estatuto da Criança e do Adolescente</a:t>
            </a:r>
          </a:p>
        </p:txBody>
      </p:sp>
      <p:pic>
        <p:nvPicPr>
          <p:cNvPr id="455" name="Shape 455"/>
          <p:cNvPicPr preferRelativeResize="0"/>
          <p:nvPr/>
        </p:nvPicPr>
        <p:blipFill rotWithShape="1">
          <a:blip r:embed="rId3">
            <a:alphaModFix/>
          </a:blip>
          <a:srcRect t="10409"/>
          <a:stretch/>
        </p:blipFill>
        <p:spPr>
          <a:xfrm>
            <a:off x="191343" y="2348880"/>
            <a:ext cx="3143272" cy="42227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Shape 4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2" grpId="0"/>
      <p:bldP spid="453" grpId="0" build="p"/>
      <p:bldP spid="45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Shape 462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a proteção integral oferece</a:t>
            </a:r>
          </a:p>
        </p:txBody>
      </p:sp>
      <p:sp>
        <p:nvSpPr>
          <p:cNvPr id="463" name="Shape 463"/>
          <p:cNvSpPr txBox="1">
            <a:spLocks noGrp="1"/>
          </p:cNvSpPr>
          <p:nvPr>
            <p:ph type="body" idx="1"/>
          </p:nvPr>
        </p:nvSpPr>
        <p:spPr>
          <a:xfrm>
            <a:off x="1631504" y="1600200"/>
            <a:ext cx="4032448" cy="5257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Universalidade dos direitos (todas as crianças e adolescentes)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Proteção social para o  desenvolvimento com liberdade e dignidade; 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ao nome e nacionalidade; 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à previdência social, assistência à saúde, proteção social; 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à educação, cultura e lazer; </a:t>
            </a: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Prioridade  para receber proteção e socorro. </a:t>
            </a:r>
          </a:p>
        </p:txBody>
      </p:sp>
      <p:sp>
        <p:nvSpPr>
          <p:cNvPr id="464" name="Shape 464"/>
          <p:cNvSpPr txBox="1">
            <a:spLocks noGrp="1"/>
          </p:cNvSpPr>
          <p:nvPr>
            <p:ph type="body" idx="2"/>
          </p:nvPr>
        </p:nvSpPr>
        <p:spPr>
          <a:xfrm>
            <a:off x="5840983" y="1600200"/>
            <a:ext cx="4287463" cy="55324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6213" marR="0" lvl="0" indent="-17621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Convivência familiar e proteção do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estado àqueles que não têm família ou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precisam ficar separados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temporariamente;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Proteção contra negligência, crueldade 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 opressão e trabalho precoce;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Proteção contra atos que possam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suscitar discriminação racial, religiosa 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ou de qualquer outra natureza;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Proteção especial às crianças com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deficiência. </a:t>
            </a: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75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0" indent="-176213" algn="l" rtl="0">
              <a:lnSpc>
                <a:spcPct val="80000"/>
              </a:lnSpc>
              <a:spcBef>
                <a:spcPts val="35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pt-BR" sz="175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Inserção em família substituta quando esgotadas as possibilidades de permanecer na família de origem ou extensa</a:t>
            </a:r>
          </a:p>
        </p:txBody>
      </p:sp>
      <p:pic>
        <p:nvPicPr>
          <p:cNvPr id="465" name="Shape 4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7909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Shape 46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56292" y="0"/>
            <a:ext cx="223570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6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3" grpId="0" build="p"/>
      <p:bldP spid="46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Shape 471" descr="fases-do-desenvolvimento-dos-desenhos-animados-do-homem-5083988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20335" y="5103733"/>
            <a:ext cx="2877136" cy="165927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Shape 472"/>
          <p:cNvSpPr txBox="1">
            <a:spLocks noGrp="1"/>
          </p:cNvSpPr>
          <p:nvPr>
            <p:ph type="title"/>
          </p:nvPr>
        </p:nvSpPr>
        <p:spPr>
          <a:xfrm>
            <a:off x="508000" y="1450166"/>
            <a:ext cx="10972799" cy="86895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 dirty="0">
                <a:solidFill>
                  <a:srgbClr val="FFC000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Principais direitos: </a:t>
            </a:r>
          </a:p>
        </p:txBody>
      </p:sp>
      <p:sp>
        <p:nvSpPr>
          <p:cNvPr id="473" name="Shape 473"/>
          <p:cNvSpPr txBox="1"/>
          <p:nvPr/>
        </p:nvSpPr>
        <p:spPr>
          <a:xfrm>
            <a:off x="1342975" y="0"/>
            <a:ext cx="10188624" cy="127396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Clr>
                <a:schemeClr val="accent3"/>
              </a:buClr>
              <a:buSzPct val="25000"/>
              <a:buFont typeface="Love Ya Like A Sister"/>
              <a:defRPr sz="390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indent="0">
              <a:defRPr sz="1800"/>
            </a:lvl2pPr>
            <a:lvl3pPr indent="0">
              <a:defRPr sz="1800"/>
            </a:lvl3pPr>
            <a:lvl4pPr indent="0">
              <a:defRPr sz="1800"/>
            </a:lvl4pPr>
            <a:lvl5pPr indent="0">
              <a:defRPr sz="1800"/>
            </a:lvl5pPr>
            <a:lvl6pPr indent="0">
              <a:defRPr sz="1800"/>
            </a:lvl6pPr>
            <a:lvl7pPr indent="0">
              <a:defRPr sz="1800"/>
            </a:lvl7pPr>
            <a:lvl8pPr indent="0">
              <a:defRPr sz="1800"/>
            </a:lvl8pPr>
            <a:lvl9pPr indent="0">
              <a:defRPr sz="1800"/>
            </a:lvl9pPr>
          </a:lstStyle>
          <a:p>
            <a:pPr algn="ctr"/>
            <a:r>
              <a:rPr lang="pt-BR" dirty="0">
                <a:sym typeface="Arial"/>
              </a:rPr>
              <a:t>Infância e adolescência são etapas do ciclo da vida caracterizadas  por:</a:t>
            </a:r>
          </a:p>
        </p:txBody>
      </p:sp>
      <p:sp>
        <p:nvSpPr>
          <p:cNvPr id="474" name="Shape 474"/>
          <p:cNvSpPr txBox="1">
            <a:spLocks noGrp="1"/>
          </p:cNvSpPr>
          <p:nvPr>
            <p:ph type="body" idx="2"/>
          </p:nvPr>
        </p:nvSpPr>
        <p:spPr>
          <a:xfrm>
            <a:off x="6197600" y="2060848"/>
            <a:ext cx="5384799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6213" marR="0" lvl="2" indent="-17621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ao desenvolvimento pessoal e social</a:t>
            </a: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à individualização e a privacidade</a:t>
            </a: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a ser protegido contra a violência e à humilhação</a:t>
            </a: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à educação, a cultura e ao lazer </a:t>
            </a: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de conviver com a família e comunidade</a:t>
            </a: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176213" marR="0" lvl="2" indent="-17621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- Direito a participação 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475" name="Shape 475"/>
          <p:cNvSpPr txBox="1">
            <a:spLocks noGrp="1"/>
          </p:cNvSpPr>
          <p:nvPr>
            <p:ph type="body" idx="1"/>
          </p:nvPr>
        </p:nvSpPr>
        <p:spPr>
          <a:xfrm>
            <a:off x="609600" y="2060848"/>
            <a:ext cx="5384799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Char char="—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Mudanças biológicas, psicoafetivas, cognitivas e sociais;</a:t>
            </a: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Char char="—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Necessidade de proteção por parte do adulto</a:t>
            </a: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Char char="—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Direitos humanos especiais em função da idade</a:t>
            </a: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Char char="—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Um destes direitos é o da  convivência familiar e comunitária como um elemento essencial para as etapas de desenvolvimento humano.</a:t>
            </a: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Char char="—"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Dispositivos legais diferenciados, contra negligência, maus tratos, violência, exploração, crueldade e opressão.</a:t>
            </a: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97222"/>
              <a:buFont typeface="Coming Soon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600"/>
              </a:spcBef>
              <a:buClr>
                <a:schemeClr val="dk1"/>
              </a:buClr>
              <a:buSzPct val="97222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0"/>
      <p:bldP spid="473" grpId="0"/>
      <p:bldP spid="474" grpId="0" build="p"/>
      <p:bldP spid="47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Shape 480"/>
          <p:cNvSpPr txBox="1">
            <a:spLocks noGrp="1"/>
          </p:cNvSpPr>
          <p:nvPr>
            <p:ph type="title"/>
          </p:nvPr>
        </p:nvSpPr>
        <p:spPr>
          <a:xfrm>
            <a:off x="1798439" y="562051"/>
            <a:ext cx="8501121" cy="11620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4400" b="1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cuidado é um direito humano fundamental</a:t>
            </a:r>
          </a:p>
        </p:txBody>
      </p:sp>
      <p:sp>
        <p:nvSpPr>
          <p:cNvPr id="481" name="Shape 481"/>
          <p:cNvSpPr txBox="1">
            <a:spLocks noGrp="1"/>
          </p:cNvSpPr>
          <p:nvPr>
            <p:ph type="body" idx="2"/>
          </p:nvPr>
        </p:nvSpPr>
        <p:spPr>
          <a:xfrm>
            <a:off x="609600" y="1435100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0" marR="0" lvl="0" indent="0" algn="l" rtl="0">
              <a:spcBef>
                <a:spcPts val="280"/>
              </a:spcBef>
              <a:buClr>
                <a:schemeClr val="dk1"/>
              </a:buClr>
              <a:buSzPct val="25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482" name="Shape 482" descr="C:\Users\Dayse\Desktop\BCK\Pictures\Crianças\cça com mãe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18147" y="2055943"/>
            <a:ext cx="5900319" cy="3980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83" name="Shape 483"/>
          <p:cNvSpPr/>
          <p:nvPr/>
        </p:nvSpPr>
        <p:spPr>
          <a:xfrm>
            <a:off x="6881816" y="2092006"/>
            <a:ext cx="5643057" cy="39087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Dignidade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Respeito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Individualidade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Autonomia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Capacidade de escolher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Privacidade e intimidade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Confidencialidade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Igualdade e equidade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3333"/>
              <a:buFont typeface="Coming Soon" panose="02000000000000000000" pitchFamily="2" charset="0"/>
              <a:buChar char="—"/>
            </a:pPr>
            <a:r>
              <a:rPr lang="pt-BR" sz="2800" dirty="0">
                <a:solidFill>
                  <a:schemeClr val="dk1"/>
                </a:solidFill>
                <a:latin typeface="Coming Soon" panose="02000000000000000000" pitchFamily="2" charset="0"/>
                <a:ea typeface="Coming Soon" panose="02000000000000000000" pitchFamily="2" charset="0"/>
                <a:cs typeface="Calibri"/>
                <a:sym typeface="Calibri"/>
              </a:rPr>
              <a:t>Participação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" grpId="0"/>
      <p:bldP spid="483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Shape 488"/>
          <p:cNvSpPr txBox="1"/>
          <p:nvPr/>
        </p:nvSpPr>
        <p:spPr>
          <a:xfrm>
            <a:off x="5024430" y="1824186"/>
            <a:ext cx="5286411" cy="292387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20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O tempo do acolhimento é também o tempo para que as condições de convivência com a família se restabeleçam.</a:t>
            </a:r>
          </a:p>
          <a:p>
            <a:pPr marL="342900" marR="0" lvl="0" indent="-342900" algn="l" rtl="0">
              <a:spcBef>
                <a:spcPts val="0"/>
              </a:spcBef>
              <a:buClr>
                <a:srgbClr val="004173"/>
              </a:buClr>
              <a:buFont typeface="Coming Soon"/>
              <a:buNone/>
            </a:pPr>
            <a:endParaRPr sz="2000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0"/>
              </a:spcBef>
              <a:buClr>
                <a:srgbClr val="004173"/>
              </a:buClr>
              <a:buSzPct val="120000"/>
              <a:buFont typeface="Coming Soon"/>
              <a:buChar char="—"/>
            </a:pPr>
            <a:r>
              <a:rPr lang="pt-BR" sz="20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Outras saídas do acolhimento institucional (guarda, tutela e adoção), serão sempre centradas no melhor interesse da criança e do adolescente</a:t>
            </a:r>
            <a:r>
              <a:rPr lang="pt-BR" sz="24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.</a:t>
            </a:r>
          </a:p>
        </p:txBody>
      </p:sp>
      <p:pic>
        <p:nvPicPr>
          <p:cNvPr id="489" name="Shape 489"/>
          <p:cNvPicPr preferRelativeResize="0"/>
          <p:nvPr/>
        </p:nvPicPr>
        <p:blipFill rotWithShape="1">
          <a:blip r:embed="rId3">
            <a:alphaModFix/>
          </a:blip>
          <a:srcRect l="34375" t="63195" r="47656" b="6944"/>
          <a:stretch/>
        </p:blipFill>
        <p:spPr>
          <a:xfrm>
            <a:off x="1524000" y="1500174"/>
            <a:ext cx="3286148" cy="3071833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Shape 490"/>
          <p:cNvSpPr txBox="1">
            <a:spLocks noGrp="1"/>
          </p:cNvSpPr>
          <p:nvPr>
            <p:ph type="title"/>
          </p:nvPr>
        </p:nvSpPr>
        <p:spPr>
          <a:xfrm>
            <a:off x="1666843" y="428606"/>
            <a:ext cx="8786873" cy="10001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Proteção, cuidado e educação durante o acolhimento</a:t>
            </a:r>
          </a:p>
        </p:txBody>
      </p:sp>
      <p:sp>
        <p:nvSpPr>
          <p:cNvPr id="491" name="Shape 491"/>
          <p:cNvSpPr txBox="1"/>
          <p:nvPr/>
        </p:nvSpPr>
        <p:spPr>
          <a:xfrm>
            <a:off x="2024033" y="5143512"/>
            <a:ext cx="8429683" cy="10156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buClr>
                <a:srgbClr val="004173"/>
              </a:buClr>
              <a:buSzPct val="100000"/>
              <a:buFont typeface="Coming Soon"/>
              <a:buChar char="—"/>
            </a:pPr>
            <a:r>
              <a:rPr lang="pt-BR" sz="2000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No caso de permanência no serviço até os 18 anos, a preparação para a saída gradativa  será baseada num plano realista, acompanhamento e promoção de autonomia para a vida adulta.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" grpId="0" build="p"/>
      <p:bldP spid="490" grpId="0"/>
      <p:bldP spid="49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Shape 496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2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Para cuidar bem existem parâmetros para a organização dos serviços de acolhimento e repúblicas</a:t>
            </a:r>
          </a:p>
        </p:txBody>
      </p:sp>
      <p:sp>
        <p:nvSpPr>
          <p:cNvPr id="497" name="Shape 497"/>
          <p:cNvSpPr txBox="1">
            <a:spLocks noGrp="1"/>
          </p:cNvSpPr>
          <p:nvPr>
            <p:ph type="body" idx="1"/>
          </p:nvPr>
        </p:nvSpPr>
        <p:spPr>
          <a:xfrm>
            <a:off x="609600" y="1535112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004173"/>
              </a:buClr>
              <a:buSzPct val="250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Princípios</a:t>
            </a:r>
            <a:r>
              <a:rPr lang="pt-BR" sz="2400" b="1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1800" b="1" i="0" u="none" strike="noStrike" cap="none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do</a:t>
            </a:r>
            <a:r>
              <a:rPr lang="pt-BR" sz="2400" b="1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</a:t>
            </a:r>
            <a:r>
              <a:rPr lang="pt-BR" sz="1800" b="1" i="0" u="none" strike="noStrike" cap="none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ECA</a:t>
            </a:r>
          </a:p>
        </p:txBody>
      </p:sp>
      <p:sp>
        <p:nvSpPr>
          <p:cNvPr id="498" name="Shape 498"/>
          <p:cNvSpPr txBox="1">
            <a:spLocks noGrp="1"/>
          </p:cNvSpPr>
          <p:nvPr>
            <p:ph type="body" idx="2"/>
          </p:nvPr>
        </p:nvSpPr>
        <p:spPr>
          <a:xfrm>
            <a:off x="609600" y="2174874"/>
            <a:ext cx="5386917" cy="456649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Excepcionalidade do afastamento do convívio  familiar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Provisoriedade do afastamento do convívio  familiar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Preservação e fortalecimento dos vínculos familiares e comunitários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Respeito à diversidade e não-discriminação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Oferta de atendimento personalizado e individualizado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Liberdade de crença e religião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spcAft>
                <a:spcPts val="0"/>
              </a:spcAft>
              <a:buClr>
                <a:schemeClr val="accent3"/>
              </a:buClr>
              <a:buSzPct val="98823"/>
              <a:buFont typeface="Coming Soon"/>
              <a:buNone/>
            </a:pPr>
            <a:endParaRPr sz="1679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336"/>
              </a:spcBef>
              <a:buClr>
                <a:schemeClr val="accent3"/>
              </a:buClr>
              <a:buSzPct val="98764"/>
              <a:buFont typeface="Coming Soon"/>
              <a:buChar char="—"/>
            </a:pPr>
            <a:r>
              <a:rPr lang="pt-BR" sz="1679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Respeito à autonomia da criança, do adolescente e do jovem</a:t>
            </a:r>
          </a:p>
        </p:txBody>
      </p:sp>
      <p:sp>
        <p:nvSpPr>
          <p:cNvPr id="499" name="Shape 499"/>
          <p:cNvSpPr txBox="1">
            <a:spLocks noGrp="1"/>
          </p:cNvSpPr>
          <p:nvPr>
            <p:ph type="body" idx="3"/>
          </p:nvPr>
        </p:nvSpPr>
        <p:spPr>
          <a:xfrm>
            <a:off x="6193367" y="1535112"/>
            <a:ext cx="5389032" cy="6397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004173"/>
              </a:buClr>
              <a:buSzPct val="250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004173"/>
                </a:solidFill>
                <a:latin typeface="Coming Soon"/>
                <a:ea typeface="Coming Soon"/>
                <a:cs typeface="Coming Soon"/>
                <a:sym typeface="Coming Soon"/>
              </a:rPr>
              <a:t>Orientações técnicas –  o atendimento deve:</a:t>
            </a:r>
          </a:p>
        </p:txBody>
      </p:sp>
      <p:sp>
        <p:nvSpPr>
          <p:cNvPr id="500" name="Shape 500"/>
          <p:cNvSpPr txBox="1">
            <a:spLocks noGrp="1"/>
          </p:cNvSpPr>
          <p:nvPr>
            <p:ph type="body" idx="4"/>
          </p:nvPr>
        </p:nvSpPr>
        <p:spPr>
          <a:xfrm>
            <a:off x="6193367" y="2174875"/>
            <a:ext cx="5389032" cy="39512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Char char="—"/>
            </a:pPr>
            <a:r>
              <a:rPr lang="pt-BR" sz="17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Ser personalizado</a:t>
            </a: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None/>
            </a:pPr>
            <a:endParaRPr sz="17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Char char="—"/>
            </a:pPr>
            <a:r>
              <a:rPr lang="pt-BR" sz="17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Ofertar atendimento em pequenos grupos</a:t>
            </a: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None/>
            </a:pPr>
            <a:endParaRPr sz="17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Char char="—"/>
            </a:pPr>
            <a:r>
              <a:rPr lang="pt-BR" sz="17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Favorecer o convívio familiar e comunitário</a:t>
            </a: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None/>
            </a:pPr>
            <a:endParaRPr sz="17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Char char="—"/>
            </a:pPr>
            <a:r>
              <a:rPr lang="pt-BR" sz="17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Favorecer a utilização dos equipamentos e serviços disponíveis na comunidade local.</a:t>
            </a: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None/>
            </a:pPr>
            <a:endParaRPr sz="17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marL="342900" marR="0" lvl="0" indent="-342900" algn="l" rtl="0">
              <a:spcBef>
                <a:spcPts val="34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Coming Soon"/>
              <a:buChar char="—"/>
            </a:pPr>
            <a:r>
              <a:rPr lang="pt-BR" sz="1700" b="0" i="0" u="none" strike="noStrike" cap="none" dirty="0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Promover a reintegração familiar (na família de origem ou substituta)</a:t>
            </a:r>
          </a:p>
          <a:p>
            <a:pPr marL="342900" marR="0" lvl="0" indent="-342900" algn="l" rtl="0">
              <a:spcBef>
                <a:spcPts val="34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1700" b="0" i="0" u="none" strike="noStrike" cap="none" dirty="0">
              <a:solidFill>
                <a:schemeClr val="dk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" grpId="0"/>
      <p:bldP spid="497" grpId="0"/>
      <p:bldP spid="498" grpId="0" build="p"/>
      <p:bldP spid="499" grpId="0"/>
      <p:bldP spid="50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O que um serviço de acolhimento deve oportunizar às crianças e adolescentes?</a:t>
            </a:r>
          </a:p>
        </p:txBody>
      </p:sp>
      <p:pic>
        <p:nvPicPr>
          <p:cNvPr id="507" name="Shape 50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01889" y="2037726"/>
            <a:ext cx="5494111" cy="3655109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Shape 508"/>
          <p:cNvSpPr txBox="1">
            <a:spLocks noGrp="1"/>
          </p:cNvSpPr>
          <p:nvPr>
            <p:ph type="body" idx="1"/>
          </p:nvPr>
        </p:nvSpPr>
        <p:spPr>
          <a:xfrm>
            <a:off x="6312023" y="2037726"/>
            <a:ext cx="5688632" cy="41591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Recepção e acolhida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Cuidados de acordo com a idade e o motivo de acolhimento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Escuta atenta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 Ajudá-los na superação das vivencias  de separação e violência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Promoção do desenvolvimento integral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Informações e possibilidade de ressignificar sua história de  vida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Participação nas decisões sobre sua vida 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 Convivência e possibilidade de  reintegração familiar e comunitária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spcAft>
                <a:spcPts val="0"/>
              </a:spcAft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Desligamento gradativo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342"/>
              </a:spcBef>
              <a:buClr>
                <a:schemeClr val="accent3"/>
              </a:buClr>
              <a:buSzPct val="100588"/>
              <a:buFont typeface="Coming Soon"/>
              <a:buChar char="—"/>
            </a:pPr>
            <a:r>
              <a:rPr lang="pt-BR" sz="1710" b="0" i="0" u="none" strike="noStrike" cap="none">
                <a:solidFill>
                  <a:schemeClr val="dk1"/>
                </a:solidFill>
                <a:latin typeface="Coming Soon"/>
                <a:ea typeface="Coming Soon"/>
                <a:cs typeface="Coming Soon"/>
                <a:sym typeface="Coming Soon"/>
              </a:rPr>
              <a:t> Formação para a  cidadania, autonomia e inserção social</a:t>
            </a:r>
          </a:p>
        </p:txBody>
      </p:sp>
      <p:sp>
        <p:nvSpPr>
          <p:cNvPr id="509" name="Shape 509"/>
          <p:cNvSpPr/>
          <p:nvPr/>
        </p:nvSpPr>
        <p:spPr>
          <a:xfrm>
            <a:off x="2005806" y="6281337"/>
            <a:ext cx="6912767" cy="461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pt-BR" sz="2400" b="1" dirty="0">
                <a:solidFill>
                  <a:srgbClr val="C00000"/>
                </a:solidFill>
                <a:latin typeface="Coming Soon"/>
                <a:ea typeface="Coming Soon"/>
                <a:cs typeface="Coming Soon"/>
                <a:sym typeface="Coming Soon"/>
              </a:rPr>
              <a:t>CUIDAR É SE DEDICAR AO OUTRO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" grpId="0"/>
      <p:bldP spid="508" grpId="0" build="p"/>
      <p:bldP spid="5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Shape 1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405289">
            <a:off x="-403607" y="-338331"/>
            <a:ext cx="12207164" cy="7325387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Shape 165"/>
          <p:cNvSpPr txBox="1">
            <a:spLocks noGrp="1"/>
          </p:cNvSpPr>
          <p:nvPr>
            <p:ph type="title"/>
          </p:nvPr>
        </p:nvSpPr>
        <p:spPr>
          <a:xfrm>
            <a:off x="2055102" y="-138449"/>
            <a:ext cx="8229600" cy="85010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4000" b="0" i="0" u="none" strike="noStrike" cap="none" dirty="0" err="1">
                <a:solidFill>
                  <a:schemeClr val="bg1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Drads</a:t>
            </a:r>
            <a:r>
              <a:rPr lang="pt-BR" sz="4000" b="0" i="0" u="none" strike="noStrike" cap="none" dirty="0">
                <a:solidFill>
                  <a:schemeClr val="bg1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 Campinas</a:t>
            </a:r>
            <a:br>
              <a:rPr lang="pt-BR" sz="4000" b="0" i="0" u="none" strike="noStrike" cap="none" dirty="0">
                <a:solidFill>
                  <a:schemeClr val="bg1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</a:br>
            <a:endParaRPr lang="pt-BR" sz="4000" b="0" i="0" u="none" strike="noStrike" cap="none" dirty="0">
              <a:solidFill>
                <a:schemeClr val="bg1"/>
              </a:solidFill>
              <a:latin typeface="Love Ya Like A Sister"/>
              <a:ea typeface="Love Ya Like A Sister"/>
              <a:cs typeface="Love Ya Like A Sister"/>
              <a:sym typeface="Love Ya Like A Sister"/>
            </a:endParaRPr>
          </a:p>
        </p:txBody>
      </p:sp>
    </p:spTree>
    <p:extLst>
      <p:ext uri="{BB962C8B-B14F-4D97-AF65-F5344CB8AC3E}">
        <p14:creationId xmlns:p14="http://schemas.microsoft.com/office/powerpoint/2010/main" val="1587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" name="Shape 5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t="18741"/>
          <a:stretch/>
        </p:blipFill>
        <p:spPr>
          <a:xfrm rot="454999">
            <a:off x="2209175" y="1577104"/>
            <a:ext cx="7815914" cy="476337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Shape 514"/>
          <p:cNvSpPr txBox="1">
            <a:spLocks noGrp="1"/>
          </p:cNvSpPr>
          <p:nvPr>
            <p:ph type="title"/>
          </p:nvPr>
        </p:nvSpPr>
        <p:spPr>
          <a:xfrm>
            <a:off x="741948" y="888247"/>
            <a:ext cx="10972799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ve Ya Like A Sister"/>
                <a:ea typeface="Love Ya Like A Sister"/>
                <a:cs typeface="Love Ya Like A Sister"/>
                <a:sym typeface="Love Ya Like A Sister"/>
              </a:rPr>
              <a:t>Garantir o direito humano ao cuidado e à educação social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Shape 520"/>
          <p:cNvSpPr txBox="1">
            <a:spLocks noGrp="1"/>
          </p:cNvSpPr>
          <p:nvPr>
            <p:ph type="title" idx="4294967295"/>
          </p:nvPr>
        </p:nvSpPr>
        <p:spPr>
          <a:xfrm>
            <a:off x="1809719" y="142852"/>
            <a:ext cx="8643997" cy="1714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accent3"/>
              </a:buClr>
              <a:buSzPct val="25000"/>
              <a:buFont typeface="Love Ya Like A Sister"/>
              <a:buNone/>
            </a:pPr>
            <a:r>
              <a:rPr lang="pt-BR" sz="3900" b="0" i="0" u="none" strike="noStrike" cap="none" dirty="0">
                <a:solidFill>
                  <a:schemeClr val="accent3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rPr>
              <a:t>Promover o desenvolvimento e a autonomia das crianças e adolescentes </a:t>
            </a:r>
          </a:p>
        </p:txBody>
      </p:sp>
      <p:pic>
        <p:nvPicPr>
          <p:cNvPr id="521" name="Shape 521" descr="http://i1.r7.com/data/files/2C92/94A4/29CA/1F42/0129/CB5C/721B/6EEF/criancas_escola_agestad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535" y="2547680"/>
            <a:ext cx="4349313" cy="3357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Shape 522" descr="Imagem 1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61559" y="2555438"/>
            <a:ext cx="4214841" cy="3390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7" name="Shape 527" descr="http://www.paraiba.com.br/static/images/noticias/normal/1353622546914-irmaos.jpg"/>
          <p:cNvPicPr preferRelativeResize="0"/>
          <p:nvPr/>
        </p:nvPicPr>
        <p:blipFill rotWithShape="1">
          <a:blip r:embed="rId3">
            <a:alphaModFix/>
          </a:blip>
          <a:srcRect l="-1" r="14062"/>
          <a:stretch/>
        </p:blipFill>
        <p:spPr>
          <a:xfrm>
            <a:off x="5810248" y="3230110"/>
            <a:ext cx="4643469" cy="3150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Shape 528" descr="C:\Users\Maria Angela\Pictures\Fotos de crianças e adolescentes\Meninos_ rua coletivo.jpg"/>
          <p:cNvPicPr preferRelativeResize="0"/>
          <p:nvPr/>
        </p:nvPicPr>
        <p:blipFill rotWithShape="1">
          <a:blip r:embed="rId4">
            <a:alphaModFix/>
          </a:blip>
          <a:srcRect l="21423" r="29609" b="17695"/>
          <a:stretch/>
        </p:blipFill>
        <p:spPr>
          <a:xfrm>
            <a:off x="2309785" y="285728"/>
            <a:ext cx="2457467" cy="3071833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Shape 529"/>
          <p:cNvSpPr/>
          <p:nvPr/>
        </p:nvSpPr>
        <p:spPr>
          <a:xfrm>
            <a:off x="5500433" y="285728"/>
            <a:ext cx="4643469" cy="23083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pt-BR" sz="3600" b="1" dirty="0">
                <a:solidFill>
                  <a:sysClr val="windowText" lastClr="000000"/>
                </a:solidFill>
                <a:latin typeface="Coming Soon"/>
                <a:ea typeface="Coming Soon"/>
                <a:cs typeface="Coming Soon"/>
                <a:sym typeface="Coming Soon"/>
              </a:rPr>
              <a:t>Facilitar a convivência e a  possibilidade de reintegração familiar e comunitária</a:t>
            </a:r>
            <a:r>
              <a:rPr lang="pt-BR" sz="2400" b="1" dirty="0">
                <a:solidFill>
                  <a:sysClr val="windowText" lastClr="000000"/>
                </a:solidFill>
                <a:latin typeface="Coming Soon"/>
                <a:ea typeface="Coming Soon"/>
                <a:cs typeface="Coming Soon"/>
                <a:sym typeface="Coming Soon"/>
              </a:rPr>
              <a:t>.</a:t>
            </a:r>
          </a:p>
        </p:txBody>
      </p:sp>
      <p:sp>
        <p:nvSpPr>
          <p:cNvPr id="530" name="Shape 530"/>
          <p:cNvSpPr txBox="1"/>
          <p:nvPr/>
        </p:nvSpPr>
        <p:spPr>
          <a:xfrm>
            <a:off x="1809725" y="3571874"/>
            <a:ext cx="3571800" cy="3071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1" indent="0" algn="l" rtl="0">
              <a:spcBef>
                <a:spcPts val="0"/>
              </a:spcBef>
              <a:buSzPct val="25000"/>
              <a:buNone/>
            </a:pPr>
            <a:r>
              <a:rPr lang="pt-BR" sz="2800" b="1" i="0" u="none" strike="noStrike" cap="none" dirty="0">
                <a:solidFill>
                  <a:sysClr val="windowText" lastClr="000000"/>
                </a:solidFill>
                <a:latin typeface="Coming Soon"/>
                <a:ea typeface="Coming Soon"/>
                <a:cs typeface="Coming Soon"/>
                <a:sym typeface="Coming Soon"/>
              </a:rPr>
              <a:t>Manter  grupos de crianças/adolescentes com vínculos de parentesco como irmãos e primos juntos _ eles são uma família! </a:t>
            </a:r>
          </a:p>
          <a:p>
            <a:pPr marL="0" marR="0" lvl="0" indent="0" algn="l" rtl="0">
              <a:spcBef>
                <a:spcPts val="0"/>
              </a:spcBef>
              <a:buNone/>
            </a:pPr>
            <a:endParaRPr sz="1800" dirty="0">
              <a:solidFill>
                <a:sysClr val="windowText" lastClr="000000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6" name="Shape 92">
            <a:extLst>
              <a:ext uri="{FF2B5EF4-FFF2-40B4-BE49-F238E27FC236}">
                <a16:creationId xmlns:a16="http://schemas.microsoft.com/office/drawing/2014/main" id="{79A38FB5-6480-4254-BAA3-BB6CC2B722B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78761" y="201248"/>
            <a:ext cx="1767596" cy="7487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" grpId="0"/>
      <p:bldP spid="530" grpId="0"/>
    </p:bldLst>
  </p:timing>
</p:sld>
</file>

<file path=ppt/theme/theme1.xml><?xml version="1.0" encoding="utf-8"?>
<a:theme xmlns:a="http://schemas.openxmlformats.org/drawingml/2006/main" name="Tema do Office">
  <a:themeElements>
    <a:clrScheme name="Personalizada 7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589A"/>
      </a:accent3>
      <a:accent4>
        <a:srgbClr val="8064A2"/>
      </a:accent4>
      <a:accent5>
        <a:srgbClr val="4BACC6"/>
      </a:accent5>
      <a:accent6>
        <a:srgbClr val="FFC000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2620</Words>
  <Application>Microsoft Office PowerPoint</Application>
  <PresentationFormat>Widescreen</PresentationFormat>
  <Paragraphs>411</Paragraphs>
  <Slides>51</Slides>
  <Notes>44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8" baseType="lpstr">
      <vt:lpstr>Arial</vt:lpstr>
      <vt:lpstr>Overlock</vt:lpstr>
      <vt:lpstr>Love Ya Like A Sister</vt:lpstr>
      <vt:lpstr>Coming Soon</vt:lpstr>
      <vt:lpstr>Calibri</vt:lpstr>
      <vt:lpstr>Federo</vt:lpstr>
      <vt:lpstr>Tema do Office</vt:lpstr>
      <vt:lpstr>Apresentação do PowerPoint</vt:lpstr>
      <vt:lpstr>  </vt:lpstr>
      <vt:lpstr>Projeto do NECA</vt:lpstr>
      <vt:lpstr>O NECA – Associação de Pesquisadores de Núcleos de Estudos e Pesquisas sobre a Criança e o Adolescente</vt:lpstr>
      <vt:lpstr>O NECA – Associação de Pesquisadores de Núcleos de Estudos e Pesquisas sobre a Criança e o Adolescente</vt:lpstr>
      <vt:lpstr>Em sua trajetória acumulou vasto conhecimento  na área de crianças e adolescentes cujos direitos foram violados</vt:lpstr>
      <vt:lpstr>Quem participa do projeto</vt:lpstr>
      <vt:lpstr>Drads Campinas </vt:lpstr>
      <vt:lpstr>DRADS Campinas</vt:lpstr>
      <vt:lpstr>DRADS GRANDE SÃO PAULO LESTE</vt:lpstr>
      <vt:lpstr>DRADS Grande São Paulo Leste  AltoTietê </vt:lpstr>
      <vt:lpstr>1ª Reunião de articulação em Ferraz de Vasconcelos</vt:lpstr>
      <vt:lpstr> Objeto da proposta Cuidado e Proteção</vt:lpstr>
      <vt:lpstr> Objeto da proposta Cuidado e Proteção</vt:lpstr>
      <vt:lpstr> Objeto da proposta Cuidado e Proteção</vt:lpstr>
      <vt:lpstr> Objeto da proposta Cuidado e Proteção</vt:lpstr>
      <vt:lpstr> Objeto da proposta Cuidado e Proteção</vt:lpstr>
      <vt:lpstr>Apresentação do PowerPoint</vt:lpstr>
      <vt:lpstr>O que propomos   </vt:lpstr>
      <vt:lpstr>O que propomos   </vt:lpstr>
      <vt:lpstr>O que propomos     </vt:lpstr>
      <vt:lpstr>O que propomos     </vt:lpstr>
      <vt:lpstr>O que propomos     </vt:lpstr>
      <vt:lpstr>O que propomos     </vt:lpstr>
      <vt:lpstr>O que propomos     </vt:lpstr>
      <vt:lpstr>O que propomos     </vt:lpstr>
      <vt:lpstr>O que propomos     </vt:lpstr>
      <vt:lpstr>Etapas do projeto Cuidado e Proteção</vt:lpstr>
      <vt:lpstr>Etapas do projeto Cuidado e Proteção</vt:lpstr>
      <vt:lpstr>Como faremos?</vt:lpstr>
      <vt:lpstr>Planos Municipais de Acolhimento</vt:lpstr>
      <vt:lpstr>Plano de Acolhimento</vt:lpstr>
      <vt:lpstr> Objetivos do Plano de Acolhimento </vt:lpstr>
      <vt:lpstr>Dimensões do reordenamento dos serviços de acolhimento </vt:lpstr>
      <vt:lpstr>Responsabilidades dos gestores municipais (1)</vt:lpstr>
      <vt:lpstr>Responsabilidades dos gestores municipais (2)</vt:lpstr>
      <vt:lpstr>São responsabilidades dos gestores estaduais:</vt:lpstr>
      <vt:lpstr>Como a rede participa? </vt:lpstr>
      <vt:lpstr>O que é o grupo de referencia do Município </vt:lpstr>
      <vt:lpstr>Para que servem as leis e normas? </vt:lpstr>
      <vt:lpstr>Doutrina de Proteção Integral </vt:lpstr>
      <vt:lpstr>O que a proteção integral oferece</vt:lpstr>
      <vt:lpstr> Principais direitos: </vt:lpstr>
      <vt:lpstr>O cuidado é um direito humano fundamental</vt:lpstr>
      <vt:lpstr>Proteção, cuidado e educação durante o acolhimento</vt:lpstr>
      <vt:lpstr>Para cuidar bem existem parâmetros para a organização dos serviços de acolhimento e repúblicas</vt:lpstr>
      <vt:lpstr>O que um serviço de acolhimento deve oportunizar às crianças e adolescentes?</vt:lpstr>
      <vt:lpstr>Drads Campinas </vt:lpstr>
      <vt:lpstr>Garantir o direito humano ao cuidado e à educação social</vt:lpstr>
      <vt:lpstr>Promover o desenvolvimento e a autonomia das crianças e adolescentes 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Eliane</dc:creator>
  <cp:lastModifiedBy>alba cerdeira</cp:lastModifiedBy>
  <cp:revision>41</cp:revision>
  <dcterms:modified xsi:type="dcterms:W3CDTF">2017-08-17T08:22:22Z</dcterms:modified>
</cp:coreProperties>
</file>