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1" r:id="rId12"/>
    <p:sldId id="265" r:id="rId13"/>
    <p:sldId id="266" r:id="rId14"/>
    <p:sldId id="267" r:id="rId15"/>
    <p:sldId id="268" r:id="rId16"/>
    <p:sldId id="269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D113B-8C21-4E5D-9205-A44F5D82CFA1}" type="datetimeFigureOut">
              <a:rPr lang="pt-BR" smtClean="0"/>
              <a:pPr/>
              <a:t>24/03/2016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65B567-A759-4D7E-95E8-AF59B54EA63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140F921-E2AE-45F0-B9C1-2C8B060FBF68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8B27-A61E-4529-9B2C-555828A32BC8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7" name="Retângu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2DC04-6F04-4F2F-9F6D-DB3624B165CE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65AAAEB-7532-41BB-98CF-EE51BBBB0555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2" name="Espaço Reservado para Rodapé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5D7CCF-F59B-4F19-946E-610ADC6E030D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12" name="Espaço Reservado para Número de Slid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4CB04-6F88-41EA-A356-633550D1A2B4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BA70E-3DC5-41D7-8CB4-0B14D57C6188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94BBF-AB2B-44B8-AC6B-D6C15B0CCB3F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Retângu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1" name="Retângu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ED3DE4B-4516-4518-A3E8-8AEBC0B015D6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13" name="Espaço Reservado para Número de Slid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Espaço Reservado para Rodapé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844A0-911D-4EA3-B8EF-7634CD2E29B6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FC9E27F-C98C-4EA0-B399-D257564E6B4D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E2D6E43-4E9B-46A7-81C5-AD66762FD63C}" type="datetime1">
              <a:rPr lang="pt-BR" smtClean="0"/>
              <a:pPr/>
              <a:t>24/03/2016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Dayse Cesar Franco Bernardi</a:t>
            </a:r>
            <a:endParaRPr lang="pt-BR"/>
          </a:p>
        </p:txBody>
      </p:sp>
      <p:sp>
        <p:nvSpPr>
          <p:cNvPr id="7" name="Retângu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ângu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B43877A-A32E-4FDF-8003-B77E582DB79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14348" y="428605"/>
            <a:ext cx="7743852" cy="3171846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sz="3600" dirty="0"/>
              <a:t> </a:t>
            </a:r>
            <a:r>
              <a:rPr lang="pt-BR" sz="3600" dirty="0" smtClean="0"/>
              <a:t/>
            </a:r>
            <a:br>
              <a:rPr lang="pt-BR" sz="3600" dirty="0" smtClean="0"/>
            </a:br>
            <a:r>
              <a:rPr lang="pt-BR" sz="3600" dirty="0" smtClean="0"/>
              <a:t/>
            </a:r>
            <a:br>
              <a:rPr lang="pt-BR" sz="3600" dirty="0" smtClean="0"/>
            </a:br>
            <a:r>
              <a:rPr lang="pt-BR" sz="3600" b="1" dirty="0" smtClean="0"/>
              <a:t>expansão </a:t>
            </a:r>
            <a:r>
              <a:rPr lang="pt-BR" sz="3600" b="1" dirty="0"/>
              <a:t>qualificada</a:t>
            </a:r>
            <a:r>
              <a:rPr lang="pt-BR" sz="3600" dirty="0"/>
              <a:t> e </a:t>
            </a:r>
            <a:r>
              <a:rPr lang="pt-BR" sz="3600" b="1" dirty="0" smtClean="0"/>
              <a:t>Reordenamento </a:t>
            </a:r>
            <a:r>
              <a:rPr lang="pt-BR" sz="3600" b="1" dirty="0"/>
              <a:t>de Serviços de Acolhimento para crianças, </a:t>
            </a:r>
            <a:r>
              <a:rPr lang="pt-BR" sz="3600" dirty="0"/>
              <a:t>adolescentes e jovens de até vinte e um anos, no âmbito dos municípios e Distrito Federal</a:t>
            </a:r>
            <a:r>
              <a:rPr lang="pt-BR" dirty="0"/>
              <a:t>.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1500198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/>
              <a:t>MDS e CNAS</a:t>
            </a:r>
          </a:p>
          <a:p>
            <a:r>
              <a:rPr lang="pt-BR" b="1" dirty="0" smtClean="0"/>
              <a:t>RESOLUÇÃO Nº 23, DE 27 DE SETEMBRO DE 2013. </a:t>
            </a:r>
            <a:br>
              <a:rPr lang="pt-BR" b="1" dirty="0" smtClean="0"/>
            </a:br>
            <a:r>
              <a:rPr lang="pt-BR" b="1" dirty="0" smtClean="0"/>
              <a:t>DOU 30/09/2013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77A-A32E-4FDF-8003-B77E582DB791}" type="slidenum">
              <a:rPr lang="pt-BR" smtClean="0"/>
              <a:pPr/>
              <a:t>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>
          <a:xfrm>
            <a:off x="1371600" y="3357562"/>
            <a:ext cx="7123113" cy="1058863"/>
          </a:xfrm>
        </p:spPr>
        <p:txBody>
          <a:bodyPr/>
          <a:lstStyle/>
          <a:p>
            <a:pPr algn="just"/>
            <a:r>
              <a:rPr lang="pt-BR" b="1" dirty="0" smtClean="0"/>
              <a:t>Critérios de elegibilidade e partilha dos recursos do </a:t>
            </a:r>
            <a:r>
              <a:rPr lang="pt-BR" b="1" dirty="0" err="1" smtClean="0"/>
              <a:t>cofinanciamento</a:t>
            </a:r>
            <a:r>
              <a:rPr lang="pt-BR" b="1" dirty="0" smtClean="0"/>
              <a:t> federal</a:t>
            </a:r>
            <a:endParaRPr lang="pt-BR" b="1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371600" y="857232"/>
            <a:ext cx="7620000" cy="2428892"/>
          </a:xfrm>
        </p:spPr>
        <p:txBody>
          <a:bodyPr>
            <a:normAutofit/>
          </a:bodyPr>
          <a:lstStyle/>
          <a:p>
            <a:r>
              <a:rPr lang="pt-BR" sz="2800" dirty="0" smtClean="0"/>
              <a:t> </a:t>
            </a:r>
            <a:r>
              <a:rPr lang="pt-BR" sz="2800" b="1" dirty="0" smtClean="0">
                <a:solidFill>
                  <a:srgbClr val="002060"/>
                </a:solidFill>
              </a:rPr>
              <a:t>Expansão qualificada e Reordenamento de Serviços de Acolhimento</a:t>
            </a:r>
            <a:endParaRPr lang="pt-BR" sz="2800" b="1" dirty="0">
              <a:solidFill>
                <a:srgbClr val="00206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43877A-A32E-4FDF-8003-B77E582DB791}" type="slidenum">
              <a:rPr lang="pt-BR" smtClean="0"/>
              <a:pPr/>
              <a:t>2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Serviços </a:t>
            </a:r>
            <a:r>
              <a:rPr lang="pt-BR" b="1" dirty="0"/>
              <a:t>de </a:t>
            </a:r>
            <a:r>
              <a:rPr lang="pt-BR" b="1" dirty="0" smtClean="0"/>
              <a:t>acolhimento institucional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 smtClean="0"/>
              <a:t>Serviços </a:t>
            </a:r>
            <a:r>
              <a:rPr lang="pt-BR" dirty="0"/>
              <a:t>de Acolhimento Institucional ofertados nas modalidades de: </a:t>
            </a:r>
          </a:p>
          <a:p>
            <a:r>
              <a:rPr lang="pt-BR" dirty="0"/>
              <a:t>a) Abrigo institucional para crianças e adolescentes, com capacidade máxima de 20 (vinte) acolhidos; </a:t>
            </a:r>
          </a:p>
          <a:p>
            <a:r>
              <a:rPr lang="pt-BR" dirty="0"/>
              <a:t>b) Casa-lar para crianças e adolescentes, com capacidade máxima de 10 (dez) acolhidos;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Definição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>
                <a:solidFill>
                  <a:srgbClr val="C00000"/>
                </a:solidFill>
              </a:rPr>
              <a:t>I</a:t>
            </a:r>
            <a:r>
              <a:rPr lang="pt-BR" dirty="0">
                <a:solidFill>
                  <a:srgbClr val="C00000"/>
                </a:solidFill>
              </a:rPr>
              <a:t>. </a:t>
            </a:r>
            <a:r>
              <a:rPr lang="pt-BR" b="1" dirty="0"/>
              <a:t>Expansão qualificada</a:t>
            </a:r>
            <a:r>
              <a:rPr lang="pt-BR" dirty="0"/>
              <a:t>: a implantação de novos Serviços de Acolhimento de acordo com as normativas vigentes. </a:t>
            </a:r>
          </a:p>
          <a:p>
            <a:pPr algn="just">
              <a:buNone/>
            </a:pPr>
            <a:r>
              <a:rPr lang="pt-BR" dirty="0">
                <a:solidFill>
                  <a:srgbClr val="C00000"/>
                </a:solidFill>
              </a:rPr>
              <a:t>II. </a:t>
            </a:r>
            <a:r>
              <a:rPr lang="pt-BR" b="1" dirty="0"/>
              <a:t>Reordenamento: </a:t>
            </a:r>
            <a:r>
              <a:rPr lang="pt-BR" dirty="0"/>
              <a:t>o processo gradativo que envolve a gestão, as unidades de oferta do serviço e os usuários, visando à qualificação da rede de Serviços de Acolhimento existentes e a adequação desses às normativas vigentes.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Serviços de Acolhimento Familiar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Serviços </a:t>
            </a:r>
            <a:r>
              <a:rPr lang="pt-BR" dirty="0"/>
              <a:t>de Acolhimento em Família Acolhedora, com limite máximo de 15 (quinze) famílias acolhedoras para cada equipe técnica do serviço e com capacidade de acolhimento de uma criança ou adolescente por família, exceto quando se tratar de grupo de irmãos, situação em que esse número poderá ser ampliado;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República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dirty="0"/>
          </a:p>
          <a:p>
            <a:pPr algn="just">
              <a:buNone/>
            </a:pPr>
            <a:r>
              <a:rPr lang="pt-BR" dirty="0"/>
              <a:t>III. Serviços de Acolhimento em República para jovens de até 21 anos, com capacidade máxima de 6 (seis) acolhidos.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Os gestores municipais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/>
              <a:t>Os gestores municipais e do Distrito Federal que já desenvolvem serviços de acolhimento </a:t>
            </a:r>
            <a:r>
              <a:rPr lang="pt-BR" b="1" dirty="0"/>
              <a:t>deverão reordená-los </a:t>
            </a:r>
            <a:r>
              <a:rPr lang="pt-BR" dirty="0"/>
              <a:t>conforme </a:t>
            </a:r>
            <a:r>
              <a:rPr lang="pt-BR" dirty="0" err="1"/>
              <a:t>preveem</a:t>
            </a:r>
            <a:r>
              <a:rPr lang="pt-BR" dirty="0"/>
              <a:t> as Orientações Técnicas: Serviços de Acolhimento para Crianças e Adolescentes, a Tipificação Nacional de Serviços Socioassistenciais e a Norma Operacional Básica de Recursos Humanos do SUAS- NOB-RH, assim como deverão </a:t>
            </a:r>
            <a:r>
              <a:rPr lang="pt-BR" b="1" dirty="0"/>
              <a:t>elaborar e executar Plano de Acolhimento.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Plano de Acolhimento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/>
              <a:t>O Plano de Acolhimento é o instrumento de planejamento da gestão municipal ou do Distrito Federal que contém ações, estratégias, metas e cronograma, visando a adequação da oferta de serviços de acolhimento para crianças e adolescentes no território, devendo englobar o reordenamento dos serviços que estiverem em desacordo com os parâmetros legais, a implantação de novos serviços e/ou novas modalidades de serviços. </a:t>
            </a:r>
          </a:p>
          <a:p>
            <a:pPr algn="just"/>
            <a:r>
              <a:rPr lang="pt-BR" dirty="0"/>
              <a:t>§1º O Plano de Acolhimento deverá ser elaborado pelo gestor </a:t>
            </a:r>
            <a:r>
              <a:rPr lang="pt-BR" dirty="0" smtClean="0"/>
              <a:t>local</a:t>
            </a:r>
            <a:r>
              <a:rPr lang="pt-BR" dirty="0"/>
              <a:t> em até seis meses após a formalização do aceite ao </a:t>
            </a:r>
            <a:r>
              <a:rPr lang="pt-BR" dirty="0" err="1"/>
              <a:t>cofinanciamento</a:t>
            </a:r>
            <a:r>
              <a:rPr lang="pt-BR" dirty="0"/>
              <a:t> de que trata esta Resolução e conter estratégias e prazos estabelecidos para serem concluídos até dezembro de 2017.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Dimensões do </a:t>
            </a:r>
            <a:r>
              <a:rPr lang="pt-BR" b="1" dirty="0"/>
              <a:t>reordenamento dos serviços de acolhimento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/>
              <a:t>I </a:t>
            </a:r>
            <a:r>
              <a:rPr lang="pt-BR" dirty="0" smtClean="0"/>
              <a:t>- porte </a:t>
            </a:r>
            <a:r>
              <a:rPr lang="pt-BR" dirty="0"/>
              <a:t>e estrutura</a:t>
            </a:r>
            <a:r>
              <a:rPr lang="pt-BR" dirty="0" smtClean="0"/>
              <a:t>,</a:t>
            </a:r>
          </a:p>
          <a:p>
            <a:pPr algn="just">
              <a:buNone/>
            </a:pPr>
            <a:r>
              <a:rPr lang="pt-BR" dirty="0"/>
              <a:t>II - recursos humanos, que compreende as equipes de referência, conforme previsão na NOB-RH/SUAS e </a:t>
            </a:r>
            <a:r>
              <a:rPr lang="pt-BR" dirty="0" smtClean="0"/>
              <a:t>Resolução </a:t>
            </a:r>
            <a:r>
              <a:rPr lang="pt-BR" dirty="0"/>
              <a:t>CNAS nº 17/11</a:t>
            </a:r>
            <a:r>
              <a:rPr lang="pt-BR" dirty="0" smtClean="0"/>
              <a:t>;</a:t>
            </a:r>
          </a:p>
          <a:p>
            <a:pPr>
              <a:buNone/>
            </a:pPr>
            <a:r>
              <a:rPr lang="pt-BR" dirty="0"/>
              <a:t>III - gestão do serviço, que compreende: </a:t>
            </a:r>
            <a:r>
              <a:rPr lang="pt-BR" dirty="0" smtClean="0"/>
              <a:t> </a:t>
            </a:r>
            <a:r>
              <a:rPr lang="pt-BR" sz="2800" dirty="0"/>
              <a:t>elaborar o projeto político-pedagógico do serviço; </a:t>
            </a:r>
            <a:endParaRPr lang="pt-BR" sz="2800" dirty="0" smtClean="0"/>
          </a:p>
          <a:p>
            <a:pPr>
              <a:buNone/>
            </a:pPr>
            <a:r>
              <a:rPr lang="pt-BR" dirty="0"/>
              <a:t>IV - metodologias de atendimento</a:t>
            </a:r>
            <a:r>
              <a:rPr lang="pt-BR" dirty="0" smtClean="0"/>
              <a:t>, inclusive o PIA</a:t>
            </a:r>
          </a:p>
          <a:p>
            <a:pPr>
              <a:buNone/>
            </a:pPr>
            <a:r>
              <a:rPr lang="pt-BR" dirty="0"/>
              <a:t>V – gestão da rede,</a:t>
            </a:r>
          </a:p>
          <a:p>
            <a:pPr algn="just">
              <a:buNone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I - porte e estrutura, que compreende: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dirty="0" smtClean="0"/>
              <a:t>a</a:t>
            </a:r>
            <a:r>
              <a:rPr lang="pt-BR" dirty="0"/>
              <a:t>) adequação da capacidade de atendimento, observados os parâmetros de oferta para cada modalidade, com redução anual de no mínimo ¼ do número de crianças e adolescentes que ultrapasse o limite estabelecido em cada serviço; </a:t>
            </a:r>
          </a:p>
          <a:p>
            <a:pPr algn="just">
              <a:buNone/>
            </a:pPr>
            <a:r>
              <a:rPr lang="pt-BR" dirty="0"/>
              <a:t>b) condições satisfatórias de </a:t>
            </a:r>
            <a:r>
              <a:rPr lang="pt-BR" dirty="0" err="1"/>
              <a:t>habitabilidade</a:t>
            </a:r>
            <a:r>
              <a:rPr lang="pt-BR" dirty="0"/>
              <a:t>, salubridade e privacidade; </a:t>
            </a:r>
          </a:p>
          <a:p>
            <a:pPr algn="just">
              <a:buNone/>
            </a:pPr>
            <a:r>
              <a:rPr lang="pt-BR" dirty="0"/>
              <a:t>c) localização do imóvel em áreas residenciais, com fácil acesso ao transporte público, cuja fachada não deve conter identificação externa; e </a:t>
            </a:r>
          </a:p>
          <a:p>
            <a:pPr algn="just">
              <a:buNone/>
            </a:pPr>
            <a:r>
              <a:rPr lang="pt-BR" dirty="0"/>
              <a:t>d) acessibilidade.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II - recursos humanos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 smtClean="0"/>
              <a:t>compreende as equipes de referência, conforme previsão na NOB-RH/SUAS e Resolução CNAS nº 17/11;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III - gestão do serviço, que compreende: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a</a:t>
            </a:r>
            <a:r>
              <a:rPr lang="pt-BR" dirty="0"/>
              <a:t>) elaborar o </a:t>
            </a:r>
            <a:r>
              <a:rPr lang="pt-BR" b="1" dirty="0"/>
              <a:t>projeto político-pedagógico do serviço; </a:t>
            </a:r>
          </a:p>
          <a:p>
            <a:pPr algn="just">
              <a:buNone/>
            </a:pPr>
            <a:r>
              <a:rPr lang="pt-BR" dirty="0"/>
              <a:t>b) elaborar, sob a coordenação do órgão gestor, e implementar as ações de reordenamento propostas no Plano de Acolhimento; e </a:t>
            </a:r>
          </a:p>
          <a:p>
            <a:pPr algn="just">
              <a:buNone/>
            </a:pPr>
            <a:r>
              <a:rPr lang="pt-BR" dirty="0"/>
              <a:t>c) inscrever-se no conselho de direitos da criança e do adolescente e, no caso de serviço de acolhimento da rede socioassistencial privada, no respectivo conselho de assistência social.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IV - metodologias de atendimento, que consiste em: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pt-BR" sz="9600" dirty="0" smtClean="0"/>
              <a:t>a</a:t>
            </a:r>
            <a:r>
              <a:rPr lang="pt-BR" sz="9600" dirty="0"/>
              <a:t>) </a:t>
            </a:r>
            <a:r>
              <a:rPr lang="pt-BR" sz="9600" b="1" dirty="0">
                <a:solidFill>
                  <a:srgbClr val="C00000"/>
                </a:solidFill>
              </a:rPr>
              <a:t>elaborar o Plano Individual de Atendimento de cada criança e adolescente; </a:t>
            </a:r>
          </a:p>
          <a:p>
            <a:pPr algn="just">
              <a:buNone/>
            </a:pPr>
            <a:r>
              <a:rPr lang="pt-BR" sz="9600" dirty="0"/>
              <a:t>b) elaborar e enviar ao Poder Judiciário </a:t>
            </a:r>
            <a:r>
              <a:rPr lang="pt-BR" sz="9600" b="1" dirty="0"/>
              <a:t>relatórios semestrais de acompanhamento de cada criança e adolescente; </a:t>
            </a:r>
          </a:p>
          <a:p>
            <a:pPr algn="just">
              <a:buNone/>
            </a:pPr>
            <a:r>
              <a:rPr lang="pt-BR" sz="9600" dirty="0"/>
              <a:t>c) atender os grupos de irmãos sempre que houver demanda; </a:t>
            </a:r>
          </a:p>
          <a:p>
            <a:pPr algn="just">
              <a:buNone/>
            </a:pPr>
            <a:r>
              <a:rPr lang="pt-BR" sz="9600" dirty="0"/>
              <a:t>d) manter prontuários individualizados e atualizados de cada criança e adolescente; e </a:t>
            </a:r>
          </a:p>
          <a:p>
            <a:pPr algn="just">
              <a:buNone/>
            </a:pPr>
            <a:r>
              <a:rPr lang="pt-BR" sz="9600" dirty="0"/>
              <a:t>e) selecionar, capacitar de forma presencial e acompanhar no mínimo mensalmente as famílias acolhedoras para o serviço ofertado nessa modalidade. </a:t>
            </a:r>
          </a:p>
          <a:p>
            <a:pPr algn="just">
              <a:buNone/>
            </a:pPr>
            <a:r>
              <a:rPr lang="pt-BR" sz="9600" dirty="0"/>
              <a:t>f) acompanhar as famílias de origem das crianças e adolescentes nos CRAS, por meio do Serviço de Proteção e Atendimento Integral à Família- PAIF, e nos CREAS, por meio do Serviço de Proteção e Atendimento Especializado a Famílias e Indivíduos - PAEFI, conforme situações identificadas;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V – gestão da rede, que compreende: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pt-BR" sz="9600" dirty="0" smtClean="0"/>
              <a:t>a</a:t>
            </a:r>
            <a:r>
              <a:rPr lang="pt-BR" sz="9600" dirty="0"/>
              <a:t>) elaborar diagnóstico </a:t>
            </a:r>
            <a:r>
              <a:rPr lang="pt-BR" sz="9600" dirty="0" err="1"/>
              <a:t>socioterritorial</a:t>
            </a:r>
            <a:r>
              <a:rPr lang="pt-BR" sz="9600" dirty="0"/>
              <a:t> e Plano de Acolhimento com previsão de estratégias de reordenamento ou implantação de novas unidades de oferta; </a:t>
            </a:r>
          </a:p>
          <a:p>
            <a:pPr algn="just">
              <a:buNone/>
            </a:pPr>
            <a:r>
              <a:rPr lang="pt-BR" sz="9600" dirty="0"/>
              <a:t>b) gerir as capacidades de atendimento dos serviços e apoiá-los; </a:t>
            </a:r>
            <a:endParaRPr lang="pt-BR" sz="9600" dirty="0" smtClean="0"/>
          </a:p>
          <a:p>
            <a:pPr algn="just">
              <a:buNone/>
            </a:pPr>
            <a:r>
              <a:rPr lang="pt-BR" sz="9600" dirty="0" smtClean="0"/>
              <a:t>c</a:t>
            </a:r>
            <a:r>
              <a:rPr lang="pt-BR" sz="9600" dirty="0"/>
              <a:t>) </a:t>
            </a:r>
            <a:r>
              <a:rPr lang="pt-BR" sz="9600" b="1" dirty="0"/>
              <a:t>estabelecer fluxos e protocolos de atenção, na aplicação da medida protetiva aplicada pelo poder judiciário, que fortaleçam o papel da gestão da Assistência Social na coordenação dos encaminhamentos para os serviços de acolhimento; </a:t>
            </a:r>
          </a:p>
          <a:p>
            <a:pPr algn="just">
              <a:buNone/>
            </a:pPr>
            <a:r>
              <a:rPr lang="pt-BR" sz="9600" dirty="0"/>
              <a:t>d) gerir e capacitar os recursos humanos; e </a:t>
            </a:r>
          </a:p>
          <a:p>
            <a:pPr algn="just">
              <a:buNone/>
            </a:pPr>
            <a:r>
              <a:rPr lang="pt-BR" sz="9600" dirty="0"/>
              <a:t>e) articular com os serviços da rede socioassistencial, com as demais políticas públicas e com os órgãos de defesa de direitos. </a:t>
            </a:r>
          </a:p>
          <a:p>
            <a:pPr algn="just">
              <a:buNone/>
            </a:pPr>
            <a:endParaRPr lang="pt-BR" sz="9600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pt-BR" sz="4000" b="1" dirty="0" smtClean="0"/>
              <a:t>Responsabilidades dos gestores municipais (1)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43050"/>
            <a:ext cx="8229600" cy="4643470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pt-BR" sz="9600" dirty="0" smtClean="0"/>
              <a:t>I</a:t>
            </a:r>
            <a:r>
              <a:rPr lang="pt-BR" sz="9600" dirty="0"/>
              <a:t>. realizar diagnóstico </a:t>
            </a:r>
            <a:r>
              <a:rPr lang="pt-BR" sz="9600" dirty="0" err="1"/>
              <a:t>socioterritorial</a:t>
            </a:r>
            <a:r>
              <a:rPr lang="pt-BR" sz="9600" dirty="0"/>
              <a:t> sobre a demanda e a oferta de serviços de acolhimento executados pelo poder público ou em parceria com as entidades de assistência social; </a:t>
            </a:r>
          </a:p>
          <a:p>
            <a:pPr algn="just">
              <a:buNone/>
            </a:pPr>
            <a:r>
              <a:rPr lang="pt-BR" sz="9600" b="1" dirty="0">
                <a:solidFill>
                  <a:srgbClr val="C00000"/>
                </a:solidFill>
              </a:rPr>
              <a:t>II. </a:t>
            </a:r>
            <a:r>
              <a:rPr lang="pt-BR" sz="9600" b="1" dirty="0"/>
              <a:t>elaborar, de forma participativa e democrática, e implementar o Plano de Acolhimento </a:t>
            </a:r>
            <a:r>
              <a:rPr lang="pt-BR" sz="9600" dirty="0"/>
              <a:t>com ações e metas de implantação ou reordenamento de serviços e adequação da rede, conforme a necessidade, priorizando a implantação de novas modalidades, com ênfase, no caso de crianças de 0 (zero) a 3 (três) anos, na garantia de oferta de acolhimento familiar, conforme preconizado nas Diretrizes de Cuidados Alternativos à Criança; </a:t>
            </a:r>
          </a:p>
          <a:p>
            <a:pPr algn="just">
              <a:buNone/>
            </a:pPr>
            <a:r>
              <a:rPr lang="pt-BR" sz="9600" dirty="0"/>
              <a:t>III. </a:t>
            </a:r>
            <a:r>
              <a:rPr lang="pt-BR" sz="9600" dirty="0" err="1"/>
              <a:t>cofinanciar</a:t>
            </a:r>
            <a:r>
              <a:rPr lang="pt-BR" sz="9600" dirty="0"/>
              <a:t>, de acordo com a disponibilidade orçamentária, os serviços de acolhimento, em observância ao Plano de Acolhimento; </a:t>
            </a:r>
            <a:endParaRPr lang="pt-BR" sz="9600" dirty="0" smtClean="0"/>
          </a:p>
          <a:p>
            <a:pPr algn="just">
              <a:buNone/>
            </a:pPr>
            <a:r>
              <a:rPr lang="pt-BR" sz="9600" dirty="0" smtClean="0"/>
              <a:t>IV. </a:t>
            </a:r>
            <a:r>
              <a:rPr lang="pt-BR" sz="9600" b="1" dirty="0" smtClean="0"/>
              <a:t>ofertar capacitação para as equipes dos serviços de acolhimento; </a:t>
            </a:r>
          </a:p>
          <a:p>
            <a:pPr>
              <a:buNone/>
            </a:pP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Responsabilidades dos gestores municipais (2)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smtClean="0"/>
              <a:t>V. assegurar o acompanhamento das famílias das crianças, adolescentes e jovens acolhidos por meio do PAIF ou PAEFI por todo o período do acolhimento e pelo menos seis meses após a possível reintegração familiar da criança, do adolescente e do jovem; </a:t>
            </a:r>
          </a:p>
          <a:p>
            <a:r>
              <a:rPr lang="pt-BR" smtClean="0"/>
              <a:t>VI. realizar a gestão dos encaminhamentos para os serviços de acolhimento em diálogo com o sistema de justiça; </a:t>
            </a:r>
          </a:p>
          <a:p>
            <a:r>
              <a:rPr lang="pt-BR" smtClean="0"/>
              <a:t>VII. articular o atendimento das crianças, adolescentes, jovens e suas famílias com serviços da rede socioassistencial e com as demais políticas públicas; e </a:t>
            </a:r>
          </a:p>
          <a:p>
            <a:r>
              <a:rPr lang="pt-BR" smtClean="0"/>
              <a:t>VIII. reportar as informações sobre o processo de reordenamento e implantação ao órgão gestor estadual e, quando solicitado, ao MDS.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Implantação de repúblicas para jovens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pt-BR" dirty="0" smtClean="0"/>
              <a:t>§1º Os municípios e Distrito Federal que possuírem número significativo de adolescentes sem vínculos familiares prestes a completar 18 (dezoito) anos acolhidos em Serviços de Acolhimento para Crianças e Adolescentes devem priorizar estratégias de fortalecimento da autonomia e vida independente para esses jovens, incluindo a implantação de repúblicas para jovens.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>Implantação de famílias acolhedoras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 dirty="0" smtClean="0"/>
          </a:p>
          <a:p>
            <a:pPr algn="just"/>
            <a:r>
              <a:rPr lang="pt-BR" dirty="0" smtClean="0"/>
              <a:t>Priorizar a implantação de novas modalidades de acolhimento, com ênfase, no caso de crianças de 0 (zero) a 3 (três) anos, na garantia de oferta de </a:t>
            </a:r>
            <a:r>
              <a:rPr lang="pt-BR" b="1" dirty="0" smtClean="0"/>
              <a:t>acolhimento familiar</a:t>
            </a:r>
            <a:r>
              <a:rPr lang="pt-BR" dirty="0" smtClean="0"/>
              <a:t>, conforme preconizado nas Diretrizes de Cuidados Alternativos à Criança;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43877A-A32E-4FDF-8003-B77E582DB791}" type="slidenum">
              <a:rPr lang="pt-BR" smtClean="0"/>
              <a:pPr/>
              <a:t>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Dayse Cesar Franco Bernardi</a:t>
            </a:r>
            <a:endParaRPr lang="pt-BR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76</TotalTime>
  <Words>1378</Words>
  <Application>Microsoft Office PowerPoint</Application>
  <PresentationFormat>Apresentação na tela (4:3)</PresentationFormat>
  <Paragraphs>103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Mediano</vt:lpstr>
      <vt:lpstr>     expansão qualificada e Reordenamento de Serviços de Acolhimento para crianças, adolescentes e jovens de até vinte e um anos, no âmbito dos municípios e Distrito Federal.</vt:lpstr>
      <vt:lpstr> Expansão qualificada e Reordenamento de Serviços de Acolhimento</vt:lpstr>
      <vt:lpstr>Serviços de acolhimento institucional</vt:lpstr>
      <vt:lpstr>Definição</vt:lpstr>
      <vt:lpstr>Serviços de Acolhimento Familiar</vt:lpstr>
      <vt:lpstr>República</vt:lpstr>
      <vt:lpstr>Os gestores municipais</vt:lpstr>
      <vt:lpstr>Plano de Acolhimento</vt:lpstr>
      <vt:lpstr>Dimensões do reordenamento dos serviços de acolhimento </vt:lpstr>
      <vt:lpstr>I - porte e estrutura, que compreende:</vt:lpstr>
      <vt:lpstr>II - recursos humanos</vt:lpstr>
      <vt:lpstr>III - gestão do serviço, que compreende:</vt:lpstr>
      <vt:lpstr>IV - metodologias de atendimento, que consiste em:</vt:lpstr>
      <vt:lpstr>V – gestão da rede, que compreende:</vt:lpstr>
      <vt:lpstr>Responsabilidades dos gestores municipais (1)</vt:lpstr>
      <vt:lpstr>Responsabilidades dos gestores municipais (2)</vt:lpstr>
      <vt:lpstr>Implantação de repúblicas para jovens</vt:lpstr>
      <vt:lpstr>Implantação de famílias acolhedoras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Critérios de elegibilidade e partilha dos recursos do cofinanciamento federal para expansão qualificada e do Reordenamento de Serviços de Acolhimento para crianças, adolescentes e jovens de até vinte e um anos, no âmbito dos municípios e Distrito Federal.</dc:title>
  <dc:creator>Dayse</dc:creator>
  <cp:lastModifiedBy>Dayse</cp:lastModifiedBy>
  <cp:revision>13</cp:revision>
  <dcterms:created xsi:type="dcterms:W3CDTF">2014-09-18T23:22:55Z</dcterms:created>
  <dcterms:modified xsi:type="dcterms:W3CDTF">2016-03-24T18:49:32Z</dcterms:modified>
</cp:coreProperties>
</file>