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7" r:id="rId3"/>
    <p:sldId id="259" r:id="rId4"/>
    <p:sldId id="258" r:id="rId5"/>
    <p:sldId id="261" r:id="rId6"/>
    <p:sldId id="263" r:id="rId7"/>
    <p:sldId id="260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7" name="Retângu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2" name="Espaço Reservado para Rodapé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12" name="Espaço Reservado para Número de Slid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pt-BR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Retângu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1" name="Retângu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06840AA-3EB6-426F-B817-F31B52CCDF67}" type="datetimeFigureOut">
              <a:rPr lang="pt-BR" smtClean="0"/>
              <a:pPr/>
              <a:t>05/08/2017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7" name="Retângu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D07691B-1B44-498F-A1C0-AE0DDE50EE0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O suas, o reordenamento institucional e a garantia da</a:t>
            </a:r>
            <a:br>
              <a:rPr lang="pt-BR" dirty="0" smtClean="0"/>
            </a:br>
            <a:r>
              <a:rPr lang="pt-BR" dirty="0" smtClean="0"/>
              <a:t>convivência familiar e comunitária de crianças e adolescentes</a:t>
            </a:r>
            <a:endParaRPr lang="pt-BR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 rot="10800000" flipV="1">
            <a:off x="2786050" y="5786454"/>
            <a:ext cx="5857916" cy="1590276"/>
          </a:xfrm>
        </p:spPr>
        <p:txBody>
          <a:bodyPr>
            <a:normAutofit/>
          </a:bodyPr>
          <a:lstStyle/>
          <a:p>
            <a:r>
              <a:rPr lang="pt-BR" sz="2800" dirty="0" smtClean="0"/>
              <a:t>Proteção Social de Assistência Social</a:t>
            </a:r>
            <a:endParaRPr lang="pt-BR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SUAS</a:t>
            </a:r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C. F. Bernardi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646E0125-5A21-43BC-AD04-9B7F97F239B7}" type="slidenum">
              <a:rPr lang="pt-BR" smtClean="0"/>
              <a:pPr/>
              <a:t>2</a:t>
            </a:fld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pt-BR" dirty="0" smtClean="0"/>
              <a:t>O SUAS propõe um modelo descentralizado e participativo de gestão, no qual as ações socioassistenciais são organizadas e reguladas em todo o território nacional.</a:t>
            </a:r>
          </a:p>
          <a:p>
            <a:pPr algn="just"/>
            <a:r>
              <a:rPr lang="pt-BR" dirty="0" smtClean="0"/>
              <a:t>Essas ações têm a família e seus membros como foco prioritário e são executadas, de forma articulada, no âmbito das três esferas de governo, com a definição de responsabilidades e de competências técnico políticas.</a:t>
            </a:r>
          </a:p>
          <a:p>
            <a:pPr algn="just"/>
            <a:r>
              <a:rPr lang="pt-BR" dirty="0" smtClean="0"/>
              <a:t>O território no qual residem os usuários é a base de organização dos serviços, programas, projetos e benefícios, que compõem a Proteção Social de Assistência Social que, na organização hierárquica do SUAS, está classificada em dois tipos:</a:t>
            </a:r>
          </a:p>
          <a:p>
            <a:pPr algn="just"/>
            <a:r>
              <a:rPr lang="pt-BR" dirty="0" smtClean="0"/>
              <a:t>Proteção Social Básica (PSB) e Proteção Social Especial (PSE).</a:t>
            </a: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CRAS – ações da Proteção Social Básica</a:t>
            </a:r>
            <a:endParaRPr lang="pt-B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14488"/>
            <a:ext cx="822960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857628"/>
            <a:ext cx="821537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tângulo 5"/>
          <p:cNvSpPr/>
          <p:nvPr/>
        </p:nvSpPr>
        <p:spPr>
          <a:xfrm>
            <a:off x="142844" y="557214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Aos CRAS incumbe a gerência e execução das ações da PSB e aos CREAS as ações</a:t>
            </a:r>
          </a:p>
          <a:p>
            <a:pPr algn="ctr"/>
            <a:r>
              <a:rPr lang="pt-BR" dirty="0"/>
              <a:t>de PSE (Níveis de Proteção).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sz="3600" dirty="0" smtClean="0"/>
              <a:t>CREAS as ações de Proteção Social Especial </a:t>
            </a:r>
            <a:br>
              <a:rPr lang="pt-BR" sz="3600" dirty="0" smtClean="0"/>
            </a:br>
            <a:r>
              <a:rPr lang="pt-BR" sz="3100" dirty="0" smtClean="0"/>
              <a:t>(Níveis de Proteção).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C. F. Bernardi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646E0125-5A21-43BC-AD04-9B7F97F239B7}" type="slidenum">
              <a:rPr lang="pt-BR" smtClean="0"/>
              <a:pPr/>
              <a:t>4</a:t>
            </a:fld>
            <a:endParaRPr lang="pt-B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 bwMode="auto">
          <a:xfrm>
            <a:off x="612775" y="1642378"/>
            <a:ext cx="8153400" cy="4411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Serviços de Acolhimento no SUAS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/>
              <a:t>Os Serviços de Acolhimento integram o Sistema Único de Assistência Social (SUAS</a:t>
            </a:r>
            <a:r>
              <a:rPr lang="pt-BR" dirty="0" smtClean="0"/>
              <a:t>), tendo </a:t>
            </a:r>
            <a:r>
              <a:rPr lang="pt-BR" dirty="0"/>
              <a:t>interface com outros serviços da rede socioassistencial e com os </a:t>
            </a:r>
            <a:r>
              <a:rPr lang="pt-BR" dirty="0" smtClean="0"/>
              <a:t>demais órgãos </a:t>
            </a:r>
            <a:r>
              <a:rPr lang="pt-BR" dirty="0"/>
              <a:t>do Sistema de Garantia de Direitos (SGD). </a:t>
            </a:r>
            <a:endParaRPr lang="pt-BR" dirty="0" smtClean="0"/>
          </a:p>
          <a:p>
            <a:pPr algn="just"/>
            <a:r>
              <a:rPr lang="pt-BR" dirty="0" smtClean="0"/>
              <a:t>Sua </a:t>
            </a:r>
            <a:r>
              <a:rPr lang="pt-BR" dirty="0"/>
              <a:t>atuação deve basear-se </a:t>
            </a:r>
            <a:r>
              <a:rPr lang="pt-BR" dirty="0" smtClean="0"/>
              <a:t>no princípio </a:t>
            </a:r>
            <a:r>
              <a:rPr lang="pt-BR" dirty="0"/>
              <a:t>da incompletude institucional, não devendo ofertar em seu </a:t>
            </a:r>
            <a:r>
              <a:rPr lang="pt-BR" dirty="0" smtClean="0"/>
              <a:t>interior atividades </a:t>
            </a:r>
            <a:r>
              <a:rPr lang="pt-BR" dirty="0"/>
              <a:t>que sejam da competência de outros serviços. </a:t>
            </a:r>
            <a:endParaRPr lang="pt-BR" dirty="0" smtClean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proteção integral a </a:t>
            </a:r>
            <a:r>
              <a:rPr lang="pt-BR" dirty="0" smtClean="0"/>
              <a:t>que têm </a:t>
            </a:r>
            <a:r>
              <a:rPr lang="pt-BR" dirty="0"/>
              <a:t>direito as crianças e os adolescentes acolhidos deve ser viabilizada por </a:t>
            </a:r>
            <a:r>
              <a:rPr lang="pt-BR" dirty="0" smtClean="0"/>
              <a:t>meio da </a:t>
            </a:r>
            <a:r>
              <a:rPr lang="pt-BR" dirty="0"/>
              <a:t>utilização de equipamentos comunitários e da rede de serviços local.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534025"/>
            <a:ext cx="8358246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Situações para as equipes identificarem: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648" y="1428736"/>
            <a:ext cx="8531352" cy="5429264"/>
          </a:xfrm>
        </p:spPr>
        <p:txBody>
          <a:bodyPr>
            <a:noAutofit/>
          </a:bodyPr>
          <a:lstStyle/>
          <a:p>
            <a:pPr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</a:pPr>
            <a:r>
              <a:rPr lang="pt-BR" sz="2000" b="1" dirty="0"/>
              <a:t>Crianças e adolescentes que permanecem acolhidos unicamente pela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b="1" dirty="0" smtClean="0"/>
              <a:t>	situação </a:t>
            </a:r>
            <a:r>
              <a:rPr lang="pt-BR" sz="2000" b="1" dirty="0"/>
              <a:t>de pobreza de suas famílias</a:t>
            </a:r>
            <a:r>
              <a:rPr lang="pt-BR" sz="2000" dirty="0"/>
              <a:t>: situação que exige o investimento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dirty="0" smtClean="0"/>
              <a:t>	imediato </a:t>
            </a:r>
            <a:r>
              <a:rPr lang="pt-BR" sz="2000" dirty="0"/>
              <a:t>em estratégias para seu retorno ao convívio familiar</a:t>
            </a:r>
            <a:r>
              <a:rPr lang="pt-BR" sz="2000" dirty="0" smtClean="0"/>
              <a:t>;</a:t>
            </a:r>
          </a:p>
          <a:p>
            <a:pPr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</a:pPr>
            <a:r>
              <a:rPr lang="pt-BR" sz="2000" b="1" dirty="0" smtClean="0"/>
              <a:t>Crianças </a:t>
            </a:r>
            <a:r>
              <a:rPr lang="pt-BR" sz="2000" b="1" dirty="0"/>
              <a:t>e adolescente, ou membros da família, com direito, mas sem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b="1" dirty="0" smtClean="0"/>
              <a:t>	acesso </a:t>
            </a:r>
            <a:r>
              <a:rPr lang="pt-BR" sz="2000" b="1" dirty="0"/>
              <a:t>ao BPC. </a:t>
            </a:r>
            <a:r>
              <a:rPr lang="pt-BR" sz="2000" dirty="0"/>
              <a:t>Nestes casos deve-se proceder ao encaminhamento para o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dirty="0" smtClean="0"/>
              <a:t>	CRAS </a:t>
            </a:r>
            <a:r>
              <a:rPr lang="pt-BR" sz="2000" dirty="0"/>
              <a:t>ou órgão gestor responsável - para seu cadastramento no Benefício,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dirty="0" smtClean="0"/>
              <a:t>	devendo </a:t>
            </a:r>
            <a:r>
              <a:rPr lang="pt-BR" sz="2000" dirty="0"/>
              <a:t>tal medida ser acompanhada do investimento nas possibilidades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dirty="0" smtClean="0"/>
              <a:t>	de </a:t>
            </a:r>
            <a:r>
              <a:rPr lang="pt-BR" sz="2000" dirty="0"/>
              <a:t>reintegração</a:t>
            </a:r>
            <a:r>
              <a:rPr lang="pt-BR" sz="2000" dirty="0" smtClean="0"/>
              <a:t>;</a:t>
            </a:r>
          </a:p>
          <a:p>
            <a:pPr algn="just">
              <a:buClr>
                <a:schemeClr val="accent2">
                  <a:lumMod val="75000"/>
                </a:schemeClr>
              </a:buClr>
              <a:buFont typeface="Wingdings" pitchFamily="2" charset="2"/>
              <a:buChar char="q"/>
            </a:pPr>
            <a:r>
              <a:rPr lang="pt-BR" sz="2000" b="1" dirty="0" smtClean="0"/>
              <a:t>Crianças </a:t>
            </a:r>
            <a:r>
              <a:rPr lang="pt-BR" sz="2000" b="1" dirty="0"/>
              <a:t>e adolescentes sem possibilidades de reintegração ao convívio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b="1" dirty="0" smtClean="0"/>
              <a:t>	familiar </a:t>
            </a:r>
            <a:r>
              <a:rPr lang="pt-BR" sz="2000" b="1" dirty="0"/>
              <a:t>(família nuclear ou extensa): </a:t>
            </a:r>
            <a:r>
              <a:rPr lang="pt-BR" sz="2000" dirty="0"/>
              <a:t>situação que exige imediatos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dirty="0" smtClean="0"/>
              <a:t>	encaminhamentos </a:t>
            </a:r>
            <a:r>
              <a:rPr lang="pt-BR" sz="2000" dirty="0"/>
              <a:t>para o Sistema de Justiça, para o cadastramento para</a:t>
            </a:r>
          </a:p>
          <a:p>
            <a:pPr algn="just">
              <a:buClr>
                <a:schemeClr val="accent2">
                  <a:lumMod val="75000"/>
                </a:schemeClr>
              </a:buClr>
              <a:buNone/>
            </a:pPr>
            <a:r>
              <a:rPr lang="pt-BR" sz="2000" dirty="0" smtClean="0"/>
              <a:t>	adoção </a:t>
            </a:r>
            <a:r>
              <a:rPr lang="pt-BR" sz="2000" dirty="0"/>
              <a:t>e a Destituição do Poder Familiar.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o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269</TotalTime>
  <Words>290</Words>
  <Application>Microsoft Office PowerPoint</Application>
  <PresentationFormat>Apresentação na tela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Mediano</vt:lpstr>
      <vt:lpstr>O suas, o reordenamento institucional e a garantia da convivência familiar e comunitária de crianças e adolescentes</vt:lpstr>
      <vt:lpstr>SUAS</vt:lpstr>
      <vt:lpstr>CRAS – ações da Proteção Social Básica</vt:lpstr>
      <vt:lpstr> CREAS as ações de Proteção Social Especial  (Níveis de Proteção). </vt:lpstr>
      <vt:lpstr>Serviços de Acolhimento no SUAS</vt:lpstr>
      <vt:lpstr>Slide 6</vt:lpstr>
      <vt:lpstr>Situações para as equipes identificarem: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Proteção Social de Assistência Social</dc:title>
  <dc:creator>Dayse</dc:creator>
  <cp:lastModifiedBy>Dayse</cp:lastModifiedBy>
  <cp:revision>3</cp:revision>
  <dcterms:created xsi:type="dcterms:W3CDTF">2014-10-27T00:02:55Z</dcterms:created>
  <dcterms:modified xsi:type="dcterms:W3CDTF">2017-08-05T22:53:14Z</dcterms:modified>
</cp:coreProperties>
</file>